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91" r:id="rId2"/>
    <p:sldId id="292" r:id="rId3"/>
    <p:sldId id="293" r:id="rId4"/>
    <p:sldId id="260" r:id="rId5"/>
    <p:sldId id="264" r:id="rId6"/>
    <p:sldId id="263" r:id="rId7"/>
    <p:sldId id="296" r:id="rId8"/>
    <p:sldId id="297" r:id="rId9"/>
    <p:sldId id="270" r:id="rId10"/>
    <p:sldId id="269" r:id="rId11"/>
    <p:sldId id="288" r:id="rId12"/>
    <p:sldId id="295" r:id="rId13"/>
    <p:sldId id="299" r:id="rId14"/>
    <p:sldId id="301" r:id="rId15"/>
    <p:sldId id="302" r:id="rId16"/>
    <p:sldId id="303" r:id="rId17"/>
    <p:sldId id="304" r:id="rId18"/>
    <p:sldId id="271" r:id="rId19"/>
    <p:sldId id="272" r:id="rId20"/>
    <p:sldId id="294" r:id="rId21"/>
  </p:sldIdLst>
  <p:sldSz cx="12192000" cy="6858000"/>
  <p:notesSz cx="9926638" cy="6797675"/>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Stile con tema 1 - Colore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52" autoAdjust="0"/>
    <p:restoredTop sz="67352" autoAdjust="0"/>
  </p:normalViewPr>
  <p:slideViewPr>
    <p:cSldViewPr snapToGrid="0">
      <p:cViewPr varScale="1">
        <p:scale>
          <a:sx n="75" d="100"/>
          <a:sy n="75" d="100"/>
        </p:scale>
        <p:origin x="-306" y="-96"/>
      </p:cViewPr>
      <p:guideLst>
        <p:guide orient="horz" pos="2160"/>
        <p:guide pos="3840"/>
      </p:guideLst>
    </p:cSldViewPr>
  </p:slideViewPr>
  <p:outlineViewPr>
    <p:cViewPr>
      <p:scale>
        <a:sx n="33" d="100"/>
        <a:sy n="33" d="100"/>
      </p:scale>
      <p:origin x="0" y="-1728"/>
    </p:cViewPr>
  </p:outlineViewPr>
  <p:notesTextViewPr>
    <p:cViewPr>
      <p:scale>
        <a:sx n="3" d="2"/>
        <a:sy n="3" d="2"/>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4302125" cy="341313"/>
          </a:xfrm>
          <a:prstGeom prst="rect">
            <a:avLst/>
          </a:prstGeom>
        </p:spPr>
        <p:txBody>
          <a:bodyPr vert="horz" lIns="88212" tIns="44106" rIns="88212" bIns="44106" rtlCol="0"/>
          <a:lstStyle>
            <a:lvl1pPr algn="l" fontAlgn="auto">
              <a:spcBef>
                <a:spcPts val="0"/>
              </a:spcBef>
              <a:spcAft>
                <a:spcPts val="0"/>
              </a:spcAft>
              <a:defRPr sz="1200">
                <a:latin typeface="+mn-lt"/>
                <a:cs typeface="+mn-cs"/>
              </a:defRPr>
            </a:lvl1pPr>
          </a:lstStyle>
          <a:p>
            <a:pPr>
              <a:defRPr/>
            </a:pPr>
            <a:endParaRPr lang="it-IT"/>
          </a:p>
        </p:txBody>
      </p:sp>
      <p:sp>
        <p:nvSpPr>
          <p:cNvPr id="3" name="Segnaposto data 2"/>
          <p:cNvSpPr>
            <a:spLocks noGrp="1"/>
          </p:cNvSpPr>
          <p:nvPr>
            <p:ph type="dt" sz="quarter" idx="1"/>
          </p:nvPr>
        </p:nvSpPr>
        <p:spPr>
          <a:xfrm>
            <a:off x="5622925" y="0"/>
            <a:ext cx="4302125" cy="341313"/>
          </a:xfrm>
          <a:prstGeom prst="rect">
            <a:avLst/>
          </a:prstGeom>
        </p:spPr>
        <p:txBody>
          <a:bodyPr vert="horz" lIns="88212" tIns="44106" rIns="88212" bIns="44106" rtlCol="0"/>
          <a:lstStyle>
            <a:lvl1pPr algn="r" fontAlgn="auto">
              <a:spcBef>
                <a:spcPts val="0"/>
              </a:spcBef>
              <a:spcAft>
                <a:spcPts val="0"/>
              </a:spcAft>
              <a:defRPr sz="1200" smtClean="0">
                <a:latin typeface="+mn-lt"/>
                <a:cs typeface="+mn-cs"/>
              </a:defRPr>
            </a:lvl1pPr>
          </a:lstStyle>
          <a:p>
            <a:pPr>
              <a:defRPr/>
            </a:pPr>
            <a:fld id="{7AD389FF-DDFF-4A33-BD1D-B454501DB1E7}" type="datetimeFigureOut">
              <a:rPr lang="it-IT"/>
              <a:pPr>
                <a:defRPr/>
              </a:pPr>
              <a:t>15/02/2016</a:t>
            </a:fld>
            <a:endParaRPr lang="it-IT"/>
          </a:p>
        </p:txBody>
      </p:sp>
      <p:sp>
        <p:nvSpPr>
          <p:cNvPr id="4" name="Segnaposto piè di pagina 3"/>
          <p:cNvSpPr>
            <a:spLocks noGrp="1"/>
          </p:cNvSpPr>
          <p:nvPr>
            <p:ph type="ftr" sz="quarter" idx="2"/>
          </p:nvPr>
        </p:nvSpPr>
        <p:spPr>
          <a:xfrm>
            <a:off x="0" y="6456363"/>
            <a:ext cx="4302125" cy="341312"/>
          </a:xfrm>
          <a:prstGeom prst="rect">
            <a:avLst/>
          </a:prstGeom>
        </p:spPr>
        <p:txBody>
          <a:bodyPr vert="horz" lIns="88212" tIns="44106" rIns="88212" bIns="44106" rtlCol="0" anchor="b"/>
          <a:lstStyle>
            <a:lvl1pPr algn="l" fontAlgn="auto">
              <a:spcBef>
                <a:spcPts val="0"/>
              </a:spcBef>
              <a:spcAft>
                <a:spcPts val="0"/>
              </a:spcAft>
              <a:defRPr sz="1200">
                <a:latin typeface="+mn-lt"/>
                <a:cs typeface="+mn-cs"/>
              </a:defRPr>
            </a:lvl1pPr>
          </a:lstStyle>
          <a:p>
            <a:pPr>
              <a:defRPr/>
            </a:pPr>
            <a:endParaRPr lang="it-IT"/>
          </a:p>
        </p:txBody>
      </p:sp>
      <p:sp>
        <p:nvSpPr>
          <p:cNvPr id="5" name="Segnaposto numero diapositiva 4"/>
          <p:cNvSpPr>
            <a:spLocks noGrp="1"/>
          </p:cNvSpPr>
          <p:nvPr>
            <p:ph type="sldNum" sz="quarter" idx="3"/>
          </p:nvPr>
        </p:nvSpPr>
        <p:spPr>
          <a:xfrm>
            <a:off x="5622925" y="6456363"/>
            <a:ext cx="4302125" cy="341312"/>
          </a:xfrm>
          <a:prstGeom prst="rect">
            <a:avLst/>
          </a:prstGeom>
        </p:spPr>
        <p:txBody>
          <a:bodyPr vert="horz" lIns="88212" tIns="44106" rIns="88212" bIns="44106" rtlCol="0" anchor="b"/>
          <a:lstStyle>
            <a:lvl1pPr algn="r" fontAlgn="auto">
              <a:spcBef>
                <a:spcPts val="0"/>
              </a:spcBef>
              <a:spcAft>
                <a:spcPts val="0"/>
              </a:spcAft>
              <a:defRPr sz="1200" smtClean="0">
                <a:latin typeface="+mn-lt"/>
                <a:cs typeface="+mn-cs"/>
              </a:defRPr>
            </a:lvl1pPr>
          </a:lstStyle>
          <a:p>
            <a:pPr>
              <a:defRPr/>
            </a:pPr>
            <a:fld id="{08BA3BB0-1C59-4CB6-9A2C-CEEBB4D9B7B8}" type="slidenum">
              <a:rPr lang="it-IT"/>
              <a:pPr>
                <a:defRPr/>
              </a:pPr>
              <a:t>‹N›</a:t>
            </a:fld>
            <a:endParaRPr lang="it-IT"/>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4302125" cy="341313"/>
          </a:xfrm>
          <a:prstGeom prst="rect">
            <a:avLst/>
          </a:prstGeom>
        </p:spPr>
        <p:txBody>
          <a:bodyPr vert="horz" lIns="95560" tIns="47780" rIns="95560" bIns="47780" rtlCol="0"/>
          <a:lstStyle>
            <a:lvl1pPr algn="l" fontAlgn="auto">
              <a:spcBef>
                <a:spcPts val="0"/>
              </a:spcBef>
              <a:spcAft>
                <a:spcPts val="0"/>
              </a:spcAft>
              <a:defRPr sz="1300">
                <a:latin typeface="+mn-lt"/>
                <a:cs typeface="+mn-cs"/>
              </a:defRPr>
            </a:lvl1pPr>
          </a:lstStyle>
          <a:p>
            <a:pPr>
              <a:defRPr/>
            </a:pPr>
            <a:endParaRPr lang="it-IT"/>
          </a:p>
        </p:txBody>
      </p:sp>
      <p:sp>
        <p:nvSpPr>
          <p:cNvPr id="3" name="Segnaposto data 2"/>
          <p:cNvSpPr>
            <a:spLocks noGrp="1"/>
          </p:cNvSpPr>
          <p:nvPr>
            <p:ph type="dt" idx="1"/>
          </p:nvPr>
        </p:nvSpPr>
        <p:spPr>
          <a:xfrm>
            <a:off x="5622925" y="0"/>
            <a:ext cx="4302125" cy="341313"/>
          </a:xfrm>
          <a:prstGeom prst="rect">
            <a:avLst/>
          </a:prstGeom>
        </p:spPr>
        <p:txBody>
          <a:bodyPr vert="horz" lIns="95560" tIns="47780" rIns="95560" bIns="47780" rtlCol="0"/>
          <a:lstStyle>
            <a:lvl1pPr algn="r" fontAlgn="auto">
              <a:spcBef>
                <a:spcPts val="0"/>
              </a:spcBef>
              <a:spcAft>
                <a:spcPts val="0"/>
              </a:spcAft>
              <a:defRPr sz="1300" smtClean="0">
                <a:latin typeface="+mn-lt"/>
                <a:cs typeface="+mn-cs"/>
              </a:defRPr>
            </a:lvl1pPr>
          </a:lstStyle>
          <a:p>
            <a:pPr>
              <a:defRPr/>
            </a:pPr>
            <a:fld id="{19041830-2705-460F-BC0D-705CC722B256}" type="datetimeFigureOut">
              <a:rPr lang="it-IT"/>
              <a:pPr>
                <a:defRPr/>
              </a:pPr>
              <a:t>15/02/2016</a:t>
            </a:fld>
            <a:endParaRPr lang="it-IT"/>
          </a:p>
        </p:txBody>
      </p:sp>
      <p:sp>
        <p:nvSpPr>
          <p:cNvPr id="4" name="Segnaposto immagine diapositiva 3"/>
          <p:cNvSpPr>
            <a:spLocks noGrp="1" noRot="1" noChangeAspect="1"/>
          </p:cNvSpPr>
          <p:nvPr>
            <p:ph type="sldImg" idx="2"/>
          </p:nvPr>
        </p:nvSpPr>
        <p:spPr>
          <a:xfrm>
            <a:off x="2924175" y="849313"/>
            <a:ext cx="4078288" cy="2293937"/>
          </a:xfrm>
          <a:prstGeom prst="rect">
            <a:avLst/>
          </a:prstGeom>
          <a:noFill/>
          <a:ln w="12700">
            <a:solidFill>
              <a:prstClr val="black"/>
            </a:solidFill>
          </a:ln>
        </p:spPr>
        <p:txBody>
          <a:bodyPr vert="horz" lIns="95560" tIns="47780" rIns="95560" bIns="47780" rtlCol="0" anchor="ctr"/>
          <a:lstStyle/>
          <a:p>
            <a:pPr lvl="0"/>
            <a:endParaRPr lang="it-IT" noProof="0"/>
          </a:p>
        </p:txBody>
      </p:sp>
      <p:sp>
        <p:nvSpPr>
          <p:cNvPr id="5" name="Segnaposto note 4"/>
          <p:cNvSpPr>
            <a:spLocks noGrp="1"/>
          </p:cNvSpPr>
          <p:nvPr>
            <p:ph type="body" sz="quarter" idx="3"/>
          </p:nvPr>
        </p:nvSpPr>
        <p:spPr>
          <a:xfrm>
            <a:off x="992188" y="3271838"/>
            <a:ext cx="7942262" cy="2676525"/>
          </a:xfrm>
          <a:prstGeom prst="rect">
            <a:avLst/>
          </a:prstGeom>
        </p:spPr>
        <p:txBody>
          <a:bodyPr vert="horz" lIns="95560" tIns="47780" rIns="95560" bIns="47780" rtlCol="0"/>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endParaRPr lang="it-IT" noProof="0"/>
          </a:p>
        </p:txBody>
      </p:sp>
      <p:sp>
        <p:nvSpPr>
          <p:cNvPr id="6" name="Segnaposto piè di pagina 5"/>
          <p:cNvSpPr>
            <a:spLocks noGrp="1"/>
          </p:cNvSpPr>
          <p:nvPr>
            <p:ph type="ftr" sz="quarter" idx="4"/>
          </p:nvPr>
        </p:nvSpPr>
        <p:spPr>
          <a:xfrm>
            <a:off x="0" y="6456363"/>
            <a:ext cx="4302125" cy="341312"/>
          </a:xfrm>
          <a:prstGeom prst="rect">
            <a:avLst/>
          </a:prstGeom>
        </p:spPr>
        <p:txBody>
          <a:bodyPr vert="horz" lIns="95560" tIns="47780" rIns="95560" bIns="47780" rtlCol="0" anchor="b"/>
          <a:lstStyle>
            <a:lvl1pPr algn="l" fontAlgn="auto">
              <a:spcBef>
                <a:spcPts val="0"/>
              </a:spcBef>
              <a:spcAft>
                <a:spcPts val="0"/>
              </a:spcAft>
              <a:defRPr sz="1300">
                <a:latin typeface="+mn-lt"/>
                <a:cs typeface="+mn-cs"/>
              </a:defRPr>
            </a:lvl1pPr>
          </a:lstStyle>
          <a:p>
            <a:pPr>
              <a:defRPr/>
            </a:pPr>
            <a:endParaRPr lang="it-IT"/>
          </a:p>
        </p:txBody>
      </p:sp>
      <p:sp>
        <p:nvSpPr>
          <p:cNvPr id="7" name="Segnaposto numero diapositiva 6"/>
          <p:cNvSpPr>
            <a:spLocks noGrp="1"/>
          </p:cNvSpPr>
          <p:nvPr>
            <p:ph type="sldNum" sz="quarter" idx="5"/>
          </p:nvPr>
        </p:nvSpPr>
        <p:spPr>
          <a:xfrm>
            <a:off x="5622925" y="6456363"/>
            <a:ext cx="4302125" cy="341312"/>
          </a:xfrm>
          <a:prstGeom prst="rect">
            <a:avLst/>
          </a:prstGeom>
        </p:spPr>
        <p:txBody>
          <a:bodyPr vert="horz" lIns="95560" tIns="47780" rIns="95560" bIns="47780" rtlCol="0" anchor="b"/>
          <a:lstStyle>
            <a:lvl1pPr algn="r" fontAlgn="auto">
              <a:spcBef>
                <a:spcPts val="0"/>
              </a:spcBef>
              <a:spcAft>
                <a:spcPts val="0"/>
              </a:spcAft>
              <a:defRPr sz="1300" smtClean="0">
                <a:latin typeface="+mn-lt"/>
                <a:cs typeface="+mn-cs"/>
              </a:defRPr>
            </a:lvl1pPr>
          </a:lstStyle>
          <a:p>
            <a:pPr>
              <a:defRPr/>
            </a:pPr>
            <a:fld id="{F748E5EB-D055-42EA-8CE5-94DCBADD8E97}" type="slidenum">
              <a:rPr lang="it-IT"/>
              <a:pPr>
                <a:defRPr/>
              </a:pPr>
              <a:t>‹N›</a:t>
            </a:fld>
            <a:endParaRPr lang="it-IT"/>
          </a:p>
        </p:txBody>
      </p:sp>
    </p:spTree>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www.inps.it/portale/default.aspx?sID=0;5773;6118;6196;6265;6285;6288;&amp;lastMenu=6288&amp;iMenu=1&amp;bIntranet=true"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egnaposto immagine diapositiva 1"/>
          <p:cNvSpPr>
            <a:spLocks noGrp="1" noRot="1" noChangeAspect="1"/>
          </p:cNvSpPr>
          <p:nvPr>
            <p:ph type="sldImg"/>
          </p:nvPr>
        </p:nvSpPr>
        <p:spPr bwMode="auto">
          <a:noFill/>
          <a:ln>
            <a:solidFill>
              <a:srgbClr val="000000"/>
            </a:solidFill>
            <a:miter lim="800000"/>
            <a:headEnd/>
            <a:tailEnd/>
          </a:ln>
        </p:spPr>
      </p:sp>
      <p:sp>
        <p:nvSpPr>
          <p:cNvPr id="16386"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16387"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8E5EF02-3D1C-4629-A47B-D492856208A1}" type="slidenum">
              <a:rPr lang="it-IT">
                <a:cs typeface="Arial" charset="0"/>
              </a:rPr>
              <a:pPr fontAlgn="base">
                <a:spcBef>
                  <a:spcPct val="0"/>
                </a:spcBef>
                <a:spcAft>
                  <a:spcPct val="0"/>
                </a:spcAft>
              </a:pPr>
              <a:t>1</a:t>
            </a:fld>
            <a:endParaRPr lang="it-IT">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egnaposto immagine diapositiva 1"/>
          <p:cNvSpPr>
            <a:spLocks noGrp="1" noRot="1" noChangeAspect="1"/>
          </p:cNvSpPr>
          <p:nvPr>
            <p:ph type="sldImg"/>
          </p:nvPr>
        </p:nvSpPr>
        <p:spPr bwMode="auto">
          <a:noFill/>
          <a:ln>
            <a:solidFill>
              <a:srgbClr val="000000"/>
            </a:solidFill>
            <a:miter lim="800000"/>
            <a:headEnd/>
            <a:tailEnd/>
          </a:ln>
        </p:spPr>
      </p:sp>
      <p:sp>
        <p:nvSpPr>
          <p:cNvPr id="34818"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34819"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712D353-6330-4BE6-8650-980DFDB9DDAA}" type="slidenum">
              <a:rPr lang="it-IT">
                <a:cs typeface="Arial" charset="0"/>
              </a:rPr>
              <a:pPr fontAlgn="base">
                <a:spcBef>
                  <a:spcPct val="0"/>
                </a:spcBef>
                <a:spcAft>
                  <a:spcPct val="0"/>
                </a:spcAft>
              </a:pPr>
              <a:t>10</a:t>
            </a:fld>
            <a:endParaRPr lang="it-IT">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egnaposto immagine diapositiva 1"/>
          <p:cNvSpPr>
            <a:spLocks noGrp="1" noRot="1" noChangeAspect="1"/>
          </p:cNvSpPr>
          <p:nvPr>
            <p:ph type="sldImg"/>
          </p:nvPr>
        </p:nvSpPr>
        <p:spPr bwMode="auto">
          <a:noFill/>
          <a:ln>
            <a:solidFill>
              <a:srgbClr val="000000"/>
            </a:solidFill>
            <a:miter lim="800000"/>
            <a:headEnd/>
            <a:tailEnd/>
          </a:ln>
        </p:spPr>
      </p:sp>
      <p:sp>
        <p:nvSpPr>
          <p:cNvPr id="36866"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it-IT" sz="1300" smtClean="0"/>
              <a:t>Nella </a:t>
            </a:r>
            <a:r>
              <a:rPr lang="it-IT" sz="1300" b="1" u="sng" smtClean="0">
                <a:hlinkClick r:id="rId3" tooltip="Premessa"/>
              </a:rPr>
              <a:t>Gestione Separata</a:t>
            </a:r>
            <a:r>
              <a:rPr lang="it-IT" sz="1300" smtClean="0"/>
              <a:t> si versa solo sul reddito effettivamente percepito, non esiste cioè, a differenza di quanto avviene nelle Gestioni Artigiani e Commercianti, un </a:t>
            </a:r>
            <a:r>
              <a:rPr lang="it-IT" sz="1300" b="1" smtClean="0"/>
              <a:t>reddito minimale </a:t>
            </a:r>
            <a:r>
              <a:rPr lang="it-IT" sz="1300" smtClean="0"/>
              <a:t>su cui versare obbligatoriamente.</a:t>
            </a:r>
            <a:br>
              <a:rPr lang="it-IT" sz="1300" smtClean="0"/>
            </a:br>
            <a:r>
              <a:rPr lang="it-IT" sz="1300" smtClean="0"/>
              <a:t>Tuttavia tale reddito minimale, previsto nell'anno di riferimento per artigiani e commercianti, è assunto come valore di riferimento per la determinazione della copertura contributiva, ovvero:</a:t>
            </a:r>
          </a:p>
          <a:p>
            <a:pPr>
              <a:spcBef>
                <a:spcPct val="0"/>
              </a:spcBef>
            </a:pPr>
            <a:r>
              <a:rPr lang="it-IT" sz="1300" smtClean="0"/>
              <a:t>se nell'anno si consegue un reddito almeno pari a quello minimale, sul quale quindi viene versata la relativa contribuzione, si ha diritto alla copertura contributiva completa di 12 mesi;</a:t>
            </a:r>
          </a:p>
          <a:p>
            <a:pPr>
              <a:spcBef>
                <a:spcPct val="0"/>
              </a:spcBef>
            </a:pPr>
            <a:r>
              <a:rPr lang="it-IT" sz="1300" smtClean="0"/>
              <a:t>in caso contrario i mesi di copertura sono contratti in proporzione ed accreditati </a:t>
            </a:r>
            <a:r>
              <a:rPr lang="it-IT" sz="1300" b="1" smtClean="0"/>
              <a:t>a decorrere dal mese di gennaio</a:t>
            </a:r>
            <a:r>
              <a:rPr lang="it-IT" sz="1300" smtClean="0"/>
              <a:t>, indipendentemente dal mese o dai mesi dell'anno in cui i compensi vengono percepiti. </a:t>
            </a:r>
            <a:r>
              <a:rPr lang="it-IT" sz="1300" b="1" smtClean="0"/>
              <a:t>Solo per il primo anno di iscrizione alla Gestione Separata, l'accredito contributivo decorre dal mese di iscrizione. </a:t>
            </a:r>
            <a:endParaRPr lang="it-IT" sz="1300" smtClean="0"/>
          </a:p>
          <a:p>
            <a:pPr>
              <a:spcBef>
                <a:spcPct val="0"/>
              </a:spcBef>
            </a:pPr>
            <a:r>
              <a:rPr lang="it-IT" sz="1300" smtClean="0"/>
              <a:t>Naturalmente, ai fini del calcolo dei 12 mesi di copertura, data la diversità di aliquote cui si può essere soggetti nell'anno a seconda della propria situazione contributiva,  </a:t>
            </a:r>
            <a:r>
              <a:rPr lang="it-IT" sz="1300" b="1" smtClean="0"/>
              <a:t>non esiste un contributo minimo fisso</a:t>
            </a:r>
            <a:r>
              <a:rPr lang="it-IT" sz="1300" smtClean="0"/>
              <a:t> e uguale per tutti ma solo un reddito minimo di riferimento su cui calcolarlo.</a:t>
            </a:r>
          </a:p>
          <a:p>
            <a:pPr>
              <a:spcBef>
                <a:spcPct val="0"/>
              </a:spcBef>
            </a:pPr>
            <a:endParaRPr lang="it-IT" smtClean="0"/>
          </a:p>
        </p:txBody>
      </p:sp>
      <p:sp>
        <p:nvSpPr>
          <p:cNvPr id="36867"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DBEEEE3-1A73-4F52-A809-73969A20AA58}" type="slidenum">
              <a:rPr lang="it-IT">
                <a:cs typeface="Arial" charset="0"/>
              </a:rPr>
              <a:pPr fontAlgn="base">
                <a:spcBef>
                  <a:spcPct val="0"/>
                </a:spcBef>
                <a:spcAft>
                  <a:spcPct val="0"/>
                </a:spcAft>
              </a:pPr>
              <a:t>11</a:t>
            </a:fld>
            <a:endParaRPr lang="it-IT">
              <a:cs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egnaposto immagine diapositiva 1"/>
          <p:cNvSpPr>
            <a:spLocks noGrp="1" noRot="1" noChangeAspect="1"/>
          </p:cNvSpPr>
          <p:nvPr>
            <p:ph type="sldImg"/>
          </p:nvPr>
        </p:nvSpPr>
        <p:spPr bwMode="auto">
          <a:noFill/>
          <a:ln>
            <a:solidFill>
              <a:srgbClr val="000000"/>
            </a:solidFill>
            <a:miter lim="800000"/>
            <a:headEnd/>
            <a:tailEnd/>
          </a:ln>
        </p:spPr>
      </p:sp>
      <p:sp>
        <p:nvSpPr>
          <p:cNvPr id="38914"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38915"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B0E7CF7-1043-430A-8015-46954B8B9B3A}" type="slidenum">
              <a:rPr lang="it-IT">
                <a:cs typeface="Arial" charset="0"/>
              </a:rPr>
              <a:pPr fontAlgn="base">
                <a:spcBef>
                  <a:spcPct val="0"/>
                </a:spcBef>
                <a:spcAft>
                  <a:spcPct val="0"/>
                </a:spcAft>
              </a:pPr>
              <a:t>12</a:t>
            </a:fld>
            <a:endParaRPr lang="it-IT">
              <a:cs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egnaposto immagine diapositiva 1"/>
          <p:cNvSpPr>
            <a:spLocks noGrp="1" noRot="1" noChangeAspect="1"/>
          </p:cNvSpPr>
          <p:nvPr>
            <p:ph type="sldImg"/>
          </p:nvPr>
        </p:nvSpPr>
        <p:spPr bwMode="auto">
          <a:noFill/>
          <a:ln>
            <a:solidFill>
              <a:srgbClr val="000000"/>
            </a:solidFill>
            <a:miter lim="800000"/>
            <a:headEnd/>
            <a:tailEnd/>
          </a:ln>
        </p:spPr>
      </p:sp>
      <p:sp>
        <p:nvSpPr>
          <p:cNvPr id="40962"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it-IT" sz="1300" smtClean="0"/>
              <a:t>Il regime analitico di determinazione del reddito, applicabile alla generalità dei lavoratori autonomi, si basa sul principio di cassa e consiste nell'effettuare la differenza tra l'ammontare dei compensi percepiti anche sotto forma di partecipazione agli utili, al netto di IVA e di contributi previdenziali e assistenziali posti dalla legge a carico del soggetto che li corrisponde e quello delle spese sostenute nel periodo d'imposta. </a:t>
            </a:r>
            <a:br>
              <a:rPr lang="it-IT" sz="1300" smtClean="0"/>
            </a:br>
            <a:r>
              <a:rPr lang="it-IT" sz="1300" smtClean="0"/>
              <a:t>Il reddito di lavoro autonomo concorre a formare il reddito complessivo del professionista e dell'artista. In caso di perdita d'esercizio, la stessa viene scomputata dal reddito complessivo.</a:t>
            </a:r>
            <a:br>
              <a:rPr lang="it-IT" sz="1300" smtClean="0"/>
            </a:br>
            <a:endParaRPr lang="it-IT" smtClean="0"/>
          </a:p>
        </p:txBody>
      </p:sp>
      <p:sp>
        <p:nvSpPr>
          <p:cNvPr id="40963"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32FD784-B607-49CC-9611-94331718650E}" type="slidenum">
              <a:rPr lang="it-IT">
                <a:cs typeface="Arial" charset="0"/>
              </a:rPr>
              <a:pPr fontAlgn="base">
                <a:spcBef>
                  <a:spcPct val="0"/>
                </a:spcBef>
                <a:spcAft>
                  <a:spcPct val="0"/>
                </a:spcAft>
              </a:pPr>
              <a:t>13</a:t>
            </a:fld>
            <a:endParaRPr lang="it-IT">
              <a:cs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egnaposto immagine diapositiva 1"/>
          <p:cNvSpPr>
            <a:spLocks noGrp="1" noRot="1" noChangeAspect="1"/>
          </p:cNvSpPr>
          <p:nvPr>
            <p:ph type="sldImg"/>
          </p:nvPr>
        </p:nvSpPr>
        <p:spPr bwMode="auto">
          <a:noFill/>
          <a:ln>
            <a:solidFill>
              <a:srgbClr val="000000"/>
            </a:solidFill>
            <a:miter lim="800000"/>
            <a:headEnd/>
            <a:tailEnd/>
          </a:ln>
        </p:spPr>
      </p:sp>
      <p:sp>
        <p:nvSpPr>
          <p:cNvPr id="43010"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it-IT" sz="1300" smtClean="0"/>
              <a:t>Il regime analitico di determinazione del reddito, applicabile alla generalità dei lavoratori autonomi, si basa sul principio di cassa e consiste nell'effettuare la differenza tra l'ammontare dei compensi percepiti anche sotto forma di partecipazione agli utili, al netto di IVA e di contributi previdenziali e assistenziali posti dalla legge a carico del soggetto che li corrisponde e quello delle spese sostenute nel periodo d'imposta. </a:t>
            </a:r>
            <a:br>
              <a:rPr lang="it-IT" sz="1300" smtClean="0"/>
            </a:br>
            <a:r>
              <a:rPr lang="it-IT" sz="1300" smtClean="0"/>
              <a:t>Il reddito di lavoro autonomo concorre a formare il reddito complessivo del professionista e dell'artista. In caso di perdita d'esercizio, la stessa viene scomputata dal reddito complessivo.</a:t>
            </a:r>
            <a:br>
              <a:rPr lang="it-IT" sz="1300" smtClean="0"/>
            </a:br>
            <a:endParaRPr lang="it-IT" smtClean="0"/>
          </a:p>
        </p:txBody>
      </p:sp>
      <p:sp>
        <p:nvSpPr>
          <p:cNvPr id="43011"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5458858-EB00-488E-84CA-DA918268B136}" type="slidenum">
              <a:rPr lang="it-IT">
                <a:cs typeface="Arial" charset="0"/>
              </a:rPr>
              <a:pPr fontAlgn="base">
                <a:spcBef>
                  <a:spcPct val="0"/>
                </a:spcBef>
                <a:spcAft>
                  <a:spcPct val="0"/>
                </a:spcAft>
              </a:pPr>
              <a:t>14</a:t>
            </a:fld>
            <a:endParaRPr lang="it-IT">
              <a:cs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egnaposto immagine diapositiva 1"/>
          <p:cNvSpPr>
            <a:spLocks noGrp="1" noRot="1" noChangeAspect="1"/>
          </p:cNvSpPr>
          <p:nvPr>
            <p:ph type="sldImg"/>
          </p:nvPr>
        </p:nvSpPr>
        <p:spPr bwMode="auto">
          <a:noFill/>
          <a:ln>
            <a:solidFill>
              <a:srgbClr val="000000"/>
            </a:solidFill>
            <a:miter lim="800000"/>
            <a:headEnd/>
            <a:tailEnd/>
          </a:ln>
        </p:spPr>
      </p:sp>
      <p:sp>
        <p:nvSpPr>
          <p:cNvPr id="45058"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it-IT" sz="1300" smtClean="0"/>
              <a:t>Il regime analitico di determinazione del reddito, applicabile alla generalità dei lavoratori autonomi, si basa sul principio di cassa e consiste nell'effettuare la differenza tra l'ammontare dei compensi percepiti anche sotto forma di partecipazione agli utili, al netto di IVA e di contributi previdenziali e assistenziali posti dalla legge a carico del soggetto che li corrisponde e quello delle spese sostenute nel periodo d'imposta. </a:t>
            </a:r>
            <a:br>
              <a:rPr lang="it-IT" sz="1300" smtClean="0"/>
            </a:br>
            <a:r>
              <a:rPr lang="it-IT" sz="1300" smtClean="0"/>
              <a:t>Il reddito di lavoro autonomo concorre a formare il reddito complessivo del professionista e dell'artista. In caso di perdita d'esercizio, la stessa viene scomputata dal reddito complessivo.</a:t>
            </a:r>
            <a:br>
              <a:rPr lang="it-IT" sz="1300" smtClean="0"/>
            </a:br>
            <a:endParaRPr lang="it-IT" smtClean="0"/>
          </a:p>
        </p:txBody>
      </p:sp>
      <p:sp>
        <p:nvSpPr>
          <p:cNvPr id="45059"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8F0139B-65A3-44AD-A14C-2A9BA7302632}" type="slidenum">
              <a:rPr lang="it-IT">
                <a:cs typeface="Arial" charset="0"/>
              </a:rPr>
              <a:pPr fontAlgn="base">
                <a:spcBef>
                  <a:spcPct val="0"/>
                </a:spcBef>
                <a:spcAft>
                  <a:spcPct val="0"/>
                </a:spcAft>
              </a:pPr>
              <a:t>15</a:t>
            </a:fld>
            <a:endParaRPr lang="it-IT">
              <a:cs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egnaposto immagine diapositiva 1"/>
          <p:cNvSpPr>
            <a:spLocks noGrp="1" noRot="1" noChangeAspect="1"/>
          </p:cNvSpPr>
          <p:nvPr>
            <p:ph type="sldImg"/>
          </p:nvPr>
        </p:nvSpPr>
        <p:spPr bwMode="auto">
          <a:noFill/>
          <a:ln>
            <a:solidFill>
              <a:srgbClr val="000000"/>
            </a:solidFill>
            <a:miter lim="800000"/>
            <a:headEnd/>
            <a:tailEnd/>
          </a:ln>
        </p:spPr>
      </p:sp>
      <p:sp>
        <p:nvSpPr>
          <p:cNvPr id="49154"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it-IT" sz="1300" smtClean="0"/>
              <a:t>La nuova Legge di Stabilità 2016 ha introdotto importantissime novità circa i requisiti di accesso al regime forfettario 2016, modificando di fatto l’articolo 9 della passata Legge Finanziaria. Tale articolo, infatti, aveva previsto oltre l’introduzione del nuovo regime forfettario di vantaggio, una serie di requisiti e condizioni che limitavano molto la possibilità per i titolari di Partita IVA di accedere al regime. Tra tali condizioni, c’era la soglia dei ricavi calcolata sulla base dei coefficienti di redditività che per i professionisti era stata fissata sotto i 15.000 euro. </a:t>
            </a:r>
          </a:p>
          <a:p>
            <a:pPr>
              <a:spcBef>
                <a:spcPct val="0"/>
              </a:spcBef>
            </a:pPr>
            <a:r>
              <a:rPr lang="it-IT" sz="1300" smtClean="0"/>
              <a:t>Ora tutto questo cambierà, per effetto della nuova Stabilità 2016, dal 1° gennaio 2016 saranno, infatti, aumentante le soglie dei ricavi fino a 30.000 euro per i professionisti e + 10.000 euro per tutte le altre categorie.</a:t>
            </a:r>
          </a:p>
          <a:p>
            <a:pPr>
              <a:spcBef>
                <a:spcPct val="0"/>
              </a:spcBef>
            </a:pPr>
            <a:r>
              <a:rPr lang="it-IT" sz="1300" smtClean="0"/>
              <a:t>Oltre a questa novità, che facilita e amplia la platea dei beneficiari, è stata prevista un’altra novità 2016, ossia, la possibilità che dipendenti e pensionati avranno sempre a partire dal 1° gennaio 2016 di accedere al regime forfettario nel caso in cui svolgano un’attività in proprio, a patto però che il loro reddito non superi la soglia dei 30 mila euro.</a:t>
            </a:r>
          </a:p>
          <a:p>
            <a:pPr>
              <a:spcBef>
                <a:spcPct val="0"/>
              </a:spcBef>
            </a:pPr>
            <a:r>
              <a:rPr lang="it-IT" sz="1300" smtClean="0"/>
              <a:t>L'aliquota prevista dal nuovo regime dei minimi è un'imposta forfettaria pari al 15% e senza limiti di età e di permanenza.</a:t>
            </a:r>
          </a:p>
          <a:p>
            <a:pPr>
              <a:spcBef>
                <a:spcPct val="0"/>
              </a:spcBef>
            </a:pPr>
            <a:r>
              <a:rPr lang="it-IT" sz="1300" smtClean="0"/>
              <a:t>Al fine di favorire l’avvio di nuove attività, per il periodo d’imposta in cui è iniziata l’attività e per i quattro successivi, l’aliquota scende al 5%.</a:t>
            </a:r>
          </a:p>
          <a:p>
            <a:pPr>
              <a:spcBef>
                <a:spcPct val="0"/>
              </a:spcBef>
            </a:pPr>
            <a:endParaRPr lang="it-IT" smtClean="0"/>
          </a:p>
        </p:txBody>
      </p:sp>
      <p:sp>
        <p:nvSpPr>
          <p:cNvPr id="49155"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2856F59-F089-49F6-BADD-3453CDAD580C}" type="slidenum">
              <a:rPr lang="it-IT">
                <a:cs typeface="Arial" charset="0"/>
              </a:rPr>
              <a:pPr fontAlgn="base">
                <a:spcBef>
                  <a:spcPct val="0"/>
                </a:spcBef>
                <a:spcAft>
                  <a:spcPct val="0"/>
                </a:spcAft>
              </a:pPr>
              <a:t>18</a:t>
            </a:fld>
            <a:endParaRPr lang="it-IT">
              <a:cs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egnaposto immagine diapositiva 1"/>
          <p:cNvSpPr>
            <a:spLocks noGrp="1" noRot="1" noChangeAspect="1"/>
          </p:cNvSpPr>
          <p:nvPr>
            <p:ph type="sldImg"/>
          </p:nvPr>
        </p:nvSpPr>
        <p:spPr bwMode="auto">
          <a:noFill/>
          <a:ln>
            <a:solidFill>
              <a:srgbClr val="000000"/>
            </a:solidFill>
            <a:miter lim="800000"/>
            <a:headEnd/>
            <a:tailEnd/>
          </a:ln>
        </p:spPr>
      </p:sp>
      <p:sp>
        <p:nvSpPr>
          <p:cNvPr id="51202"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it-IT" sz="1300" b="1" smtClean="0"/>
              <a:t>Forfettario requisiti e condizioni di accesso:</a:t>
            </a:r>
            <a:endParaRPr lang="it-IT" sz="1300" smtClean="0"/>
          </a:p>
          <a:p>
            <a:pPr>
              <a:spcBef>
                <a:spcPct val="0"/>
              </a:spcBef>
            </a:pPr>
            <a:r>
              <a:rPr lang="it-IT" sz="1300" smtClean="0"/>
              <a:t>Le persone fisiche che intraprendono l'esercizio di impresa, arti e professioni possono avvalersi del regime forfetario comunicando nella dichiarazione di inizio attività di presumere il possesso dei requisiti.</a:t>
            </a:r>
          </a:p>
          <a:p>
            <a:pPr>
              <a:spcBef>
                <a:spcPct val="0"/>
              </a:spcBef>
            </a:pPr>
            <a:r>
              <a:rPr lang="it-IT" sz="1300" smtClean="0"/>
              <a:t>Possono accedere al regime agevolato forfetario se nell'anno precedente:</a:t>
            </a:r>
          </a:p>
          <a:p>
            <a:pPr>
              <a:spcBef>
                <a:spcPct val="0"/>
              </a:spcBef>
            </a:pPr>
            <a:r>
              <a:rPr lang="it-IT" sz="1300" smtClean="0"/>
              <a:t>Non hanno conseguito ricavi o compensi non superiori ai limiti presenti nell'allegato Legge si Stabilità, ossia, diversi a seconda del Codice Ateco dell'attività esercitata (per i Professionisti il limite è di 30 mila euro).</a:t>
            </a:r>
          </a:p>
          <a:p>
            <a:pPr>
              <a:spcBef>
                <a:spcPct val="0"/>
              </a:spcBef>
            </a:pPr>
            <a:r>
              <a:rPr lang="it-IT" sz="1300" smtClean="0"/>
              <a:t>Non hanno sostenuto spese sopra ai 5.000 euro lordi di lavoro accessorio, per lavoratori dipendenti e collaboratori, ivi comprese le somme erogate sotto forma di utili da partecipazione agli associati e le spese per prestazioni di lavoro.</a:t>
            </a:r>
          </a:p>
          <a:p>
            <a:pPr>
              <a:spcBef>
                <a:spcPct val="0"/>
              </a:spcBef>
            </a:pPr>
            <a:r>
              <a:rPr lang="it-IT" sz="1300" smtClean="0"/>
              <a:t>Se il costo complessivo, al lordo degli ammortamenti, dei beni strumentali alla chiusura dell'esercizio non supera 20.000 euro. Nel calcolo di tale limite vanno inseriti:</a:t>
            </a:r>
          </a:p>
          <a:p>
            <a:pPr>
              <a:spcBef>
                <a:spcPct val="0"/>
              </a:spcBef>
            </a:pPr>
            <a:r>
              <a:rPr lang="it-IT" sz="1300" smtClean="0"/>
              <a:t>I beni in locazione finanziaria, ossia, il costo pagato dal concedente;</a:t>
            </a:r>
          </a:p>
          <a:p>
            <a:pPr>
              <a:spcBef>
                <a:spcPct val="0"/>
              </a:spcBef>
            </a:pPr>
            <a:r>
              <a:rPr lang="it-IT" sz="1300" smtClean="0"/>
              <a:t>i beni in locazione, noleggio comodato entro i limiti determinato ai sensi dell'articolo 9 del TUIR (valore normale).</a:t>
            </a:r>
          </a:p>
          <a:p>
            <a:pPr>
              <a:spcBef>
                <a:spcPct val="0"/>
              </a:spcBef>
            </a:pPr>
            <a:r>
              <a:rPr lang="it-IT" sz="1300" smtClean="0"/>
              <a:t>I beni promiscui detenuti dall'impresa, arte o professione e per uso personale e familiare, i quali concorrono per il 50%.</a:t>
            </a:r>
          </a:p>
          <a:p>
            <a:pPr>
              <a:spcBef>
                <a:spcPct val="0"/>
              </a:spcBef>
            </a:pPr>
            <a:r>
              <a:rPr lang="it-IT" sz="1300" smtClean="0"/>
              <a:t>Non rientrano nel calcolo i beni il cui costo unitario non è superiore ad euro 516,46 ed i beni immobili acquisiti o utilizzati per l'esercizio dell'impresa, arte o professione. </a:t>
            </a:r>
          </a:p>
          <a:p>
            <a:pPr>
              <a:spcBef>
                <a:spcPct val="0"/>
              </a:spcBef>
            </a:pPr>
            <a:endParaRPr lang="it-IT" smtClean="0"/>
          </a:p>
        </p:txBody>
      </p:sp>
      <p:sp>
        <p:nvSpPr>
          <p:cNvPr id="51203"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032EC93-4A16-4E72-98C2-E2520FBFAE95}" type="slidenum">
              <a:rPr lang="it-IT">
                <a:cs typeface="Arial" charset="0"/>
              </a:rPr>
              <a:pPr fontAlgn="base">
                <a:spcBef>
                  <a:spcPct val="0"/>
                </a:spcBef>
                <a:spcAft>
                  <a:spcPct val="0"/>
                </a:spcAft>
              </a:pPr>
              <a:t>19</a:t>
            </a:fld>
            <a:endParaRPr lang="it-IT">
              <a:cs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egnaposto immagine diapositiva 1"/>
          <p:cNvSpPr>
            <a:spLocks noGrp="1" noRot="1" noChangeAspect="1"/>
          </p:cNvSpPr>
          <p:nvPr>
            <p:ph type="sldImg"/>
          </p:nvPr>
        </p:nvSpPr>
        <p:spPr bwMode="auto">
          <a:noFill/>
          <a:ln>
            <a:solidFill>
              <a:srgbClr val="000000"/>
            </a:solidFill>
            <a:miter lim="800000"/>
            <a:headEnd/>
            <a:tailEnd/>
          </a:ln>
        </p:spPr>
      </p:sp>
      <p:sp>
        <p:nvSpPr>
          <p:cNvPr id="53250"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it-IT" smtClean="0"/>
              <a:t>Metti i dati del tuto studio in evidenza</a:t>
            </a:r>
          </a:p>
          <a:p>
            <a:pPr>
              <a:spcBef>
                <a:spcPct val="0"/>
              </a:spcBef>
            </a:pPr>
            <a:endParaRPr lang="it-IT" smtClean="0"/>
          </a:p>
        </p:txBody>
      </p:sp>
      <p:sp>
        <p:nvSpPr>
          <p:cNvPr id="53251"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519ABC7-5D02-486F-9567-899A1B49262E}" type="slidenum">
              <a:rPr lang="it-IT">
                <a:cs typeface="Arial" charset="0"/>
              </a:rPr>
              <a:pPr fontAlgn="base">
                <a:spcBef>
                  <a:spcPct val="0"/>
                </a:spcBef>
                <a:spcAft>
                  <a:spcPct val="0"/>
                </a:spcAft>
              </a:pPr>
              <a:t>20</a:t>
            </a:fld>
            <a:endParaRPr lang="it-IT">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egnaposto immagine diapositiva 1"/>
          <p:cNvSpPr>
            <a:spLocks noGrp="1" noRot="1" noChangeAspect="1"/>
          </p:cNvSpPr>
          <p:nvPr>
            <p:ph type="sldImg"/>
          </p:nvPr>
        </p:nvSpPr>
        <p:spPr bwMode="auto">
          <a:noFill/>
          <a:ln>
            <a:solidFill>
              <a:srgbClr val="000000"/>
            </a:solidFill>
            <a:miter lim="800000"/>
            <a:headEnd/>
            <a:tailEnd/>
          </a:ln>
        </p:spPr>
      </p:sp>
      <p:sp>
        <p:nvSpPr>
          <p:cNvPr id="18434"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it-IT" smtClean="0"/>
              <a:t>I principali dati da indicare sul modello di inizio attività da presentare all’Agenzia delle Entrate sono:  la data di inizio attività, che ha grande importanza, dato che solo per gli acquisti effettuati dopo tale data è ammessa la detrazione dell’iva; il volume d’affari presunto rapportato ad anno, per cui se viene indicato un importo superiore a  400mila euro non è ammessa l’opzione per la liquidazione trimestrale; il codice di attività, che va indicato seguendo l’apposita tabelle ministeriale e il domicilio fiscale, che coincide con la residenza anagrafica, salvo diversa comunicazione. Inoltre si dovrà indicare: la sede, cioè l’ubicazione dello studio; le scritture contabili, che vanno indicate barrando la casella corrispondente al luogo in cui vengono conservate le scritture, cioè la sede dell’ente o società, o il domicilio fiscale, cioè l’abitazione del professionista. In alternativa possono essere anche tenute presso terzi, ad esempio il commercialista, in questo caso però è necessario indicarne i dati.</a:t>
            </a:r>
          </a:p>
        </p:txBody>
      </p:sp>
      <p:sp>
        <p:nvSpPr>
          <p:cNvPr id="18435"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E6E6AF8-2983-401D-AE83-FC3960A2D43A}" type="slidenum">
              <a:rPr lang="it-IT">
                <a:cs typeface="Arial" charset="0"/>
              </a:rPr>
              <a:pPr fontAlgn="base">
                <a:spcBef>
                  <a:spcPct val="0"/>
                </a:spcBef>
                <a:spcAft>
                  <a:spcPct val="0"/>
                </a:spcAft>
              </a:pPr>
              <a:t>2</a:t>
            </a:fld>
            <a:endParaRPr lang="it-IT">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egnaposto immagine diapositiva 1"/>
          <p:cNvSpPr>
            <a:spLocks noGrp="1" noRot="1" noChangeAspect="1"/>
          </p:cNvSpPr>
          <p:nvPr>
            <p:ph type="sldImg"/>
          </p:nvPr>
        </p:nvSpPr>
        <p:spPr bwMode="auto">
          <a:noFill/>
          <a:ln>
            <a:solidFill>
              <a:srgbClr val="000000"/>
            </a:solidFill>
            <a:miter lim="800000"/>
            <a:headEnd/>
            <a:tailEnd/>
          </a:ln>
        </p:spPr>
      </p:sp>
      <p:sp>
        <p:nvSpPr>
          <p:cNvPr id="20482"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20483"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845A400-2EEA-491C-8031-BB7F88780FA4}" type="slidenum">
              <a:rPr lang="it-IT">
                <a:cs typeface="Arial" charset="0"/>
              </a:rPr>
              <a:pPr fontAlgn="base">
                <a:spcBef>
                  <a:spcPct val="0"/>
                </a:spcBef>
                <a:spcAft>
                  <a:spcPct val="0"/>
                </a:spcAft>
              </a:pPr>
              <a:t>3</a:t>
            </a:fld>
            <a:endParaRPr lang="it-IT">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egnaposto immagine diapositiva 1"/>
          <p:cNvSpPr>
            <a:spLocks noGrp="1" noRot="1" noChangeAspect="1"/>
          </p:cNvSpPr>
          <p:nvPr>
            <p:ph type="sldImg"/>
          </p:nvPr>
        </p:nvSpPr>
        <p:spPr bwMode="auto">
          <a:noFill/>
          <a:ln>
            <a:solidFill>
              <a:srgbClr val="000000"/>
            </a:solidFill>
            <a:miter lim="800000"/>
            <a:headEnd/>
            <a:tailEnd/>
          </a:ln>
        </p:spPr>
      </p:sp>
      <p:sp>
        <p:nvSpPr>
          <p:cNvPr id="22530"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it-IT" smtClean="0"/>
              <a:t>Il regime analitico di determinazione del reddito, applicabile alla generalità dei lavoratori autonomi, si basa sul principio di cassa e consiste nell'effettuare la differenza tra l'ammontare dei compensi percepiti anche sotto forma di partecipazione agli utili, al netto di IVA e di contributi previdenziali e assistenziali posti dalla legge a carico del soggetto che li corrisponde e quello delle spese sostenute nel periodo d'imposta. </a:t>
            </a:r>
            <a:br>
              <a:rPr lang="it-IT" smtClean="0"/>
            </a:br>
            <a:r>
              <a:rPr lang="it-IT" smtClean="0"/>
              <a:t>Il reddito di lavoro autonomo concorre a formare il reddito complessivo del professionista e dell'artista. In caso di perdita d'esercizio, la stessa viene scomputata dal reddito complessivo.</a:t>
            </a:r>
            <a:br>
              <a:rPr lang="it-IT" smtClean="0"/>
            </a:br>
            <a:endParaRPr lang="it-IT" smtClean="0"/>
          </a:p>
          <a:p>
            <a:pPr>
              <a:spcBef>
                <a:spcPct val="0"/>
              </a:spcBef>
            </a:pPr>
            <a:endParaRPr lang="it-IT" smtClean="0"/>
          </a:p>
        </p:txBody>
      </p:sp>
      <p:sp>
        <p:nvSpPr>
          <p:cNvPr id="22531"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3EDC196-9706-41B2-A9E9-E7AA793D3A4A}" type="slidenum">
              <a:rPr lang="it-IT">
                <a:cs typeface="Arial" charset="0"/>
              </a:rPr>
              <a:pPr fontAlgn="base">
                <a:spcBef>
                  <a:spcPct val="0"/>
                </a:spcBef>
                <a:spcAft>
                  <a:spcPct val="0"/>
                </a:spcAft>
              </a:pPr>
              <a:t>4</a:t>
            </a:fld>
            <a:endParaRPr lang="it-IT">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egnaposto immagine diapositiva 1"/>
          <p:cNvSpPr>
            <a:spLocks noGrp="1" noRot="1" noChangeAspect="1"/>
          </p:cNvSpPr>
          <p:nvPr>
            <p:ph type="sldImg"/>
          </p:nvPr>
        </p:nvSpPr>
        <p:spPr bwMode="auto">
          <a:noFill/>
          <a:ln>
            <a:solidFill>
              <a:srgbClr val="000000"/>
            </a:solidFill>
            <a:miter lim="800000"/>
            <a:headEnd/>
            <a:tailEnd/>
          </a:ln>
        </p:spPr>
      </p:sp>
      <p:sp>
        <p:nvSpPr>
          <p:cNvPr id="24578"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24579"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9B3B8DF-C435-40E4-9D58-A297DE0A0E40}" type="slidenum">
              <a:rPr lang="it-IT">
                <a:cs typeface="Arial" charset="0"/>
              </a:rPr>
              <a:pPr fontAlgn="base">
                <a:spcBef>
                  <a:spcPct val="0"/>
                </a:spcBef>
                <a:spcAft>
                  <a:spcPct val="0"/>
                </a:spcAft>
              </a:pPr>
              <a:t>5</a:t>
            </a:fld>
            <a:endParaRPr lang="it-IT">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egnaposto immagine diapositiva 1"/>
          <p:cNvSpPr>
            <a:spLocks noGrp="1" noRot="1" noChangeAspect="1"/>
          </p:cNvSpPr>
          <p:nvPr>
            <p:ph type="sldImg"/>
          </p:nvPr>
        </p:nvSpPr>
        <p:spPr bwMode="auto">
          <a:noFill/>
          <a:ln>
            <a:solidFill>
              <a:srgbClr val="000000"/>
            </a:solidFill>
            <a:miter lim="800000"/>
            <a:headEnd/>
            <a:tailEnd/>
          </a:ln>
        </p:spPr>
      </p:sp>
      <p:sp>
        <p:nvSpPr>
          <p:cNvPr id="26626"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26627"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C8CE820-20A1-4F8C-8FD8-04DAC66862EF}" type="slidenum">
              <a:rPr lang="it-IT">
                <a:cs typeface="Arial" charset="0"/>
              </a:rPr>
              <a:pPr fontAlgn="base">
                <a:spcBef>
                  <a:spcPct val="0"/>
                </a:spcBef>
                <a:spcAft>
                  <a:spcPct val="0"/>
                </a:spcAft>
              </a:pPr>
              <a:t>6</a:t>
            </a:fld>
            <a:endParaRPr lang="it-IT">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egnaposto immagine diapositiva 1"/>
          <p:cNvSpPr>
            <a:spLocks noGrp="1" noRot="1" noChangeAspect="1"/>
          </p:cNvSpPr>
          <p:nvPr>
            <p:ph type="sldImg"/>
          </p:nvPr>
        </p:nvSpPr>
        <p:spPr bwMode="auto">
          <a:noFill/>
          <a:ln>
            <a:solidFill>
              <a:srgbClr val="000000"/>
            </a:solidFill>
            <a:miter lim="800000"/>
            <a:headEnd/>
            <a:tailEnd/>
          </a:ln>
        </p:spPr>
      </p:sp>
      <p:sp>
        <p:nvSpPr>
          <p:cNvPr id="28674"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it-IT" smtClean="0"/>
          </a:p>
        </p:txBody>
      </p:sp>
      <p:sp>
        <p:nvSpPr>
          <p:cNvPr id="28675"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5E0B351-F804-47DF-8775-F33387A80442}" type="slidenum">
              <a:rPr lang="it-IT">
                <a:cs typeface="Arial" charset="0"/>
              </a:rPr>
              <a:pPr fontAlgn="base">
                <a:spcBef>
                  <a:spcPct val="0"/>
                </a:spcBef>
                <a:spcAft>
                  <a:spcPct val="0"/>
                </a:spcAft>
              </a:pPr>
              <a:t>7</a:t>
            </a:fld>
            <a:endParaRPr lang="it-IT">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egnaposto immagine diapositiva 1"/>
          <p:cNvSpPr>
            <a:spLocks noGrp="1" noRot="1" noChangeAspect="1"/>
          </p:cNvSpPr>
          <p:nvPr>
            <p:ph type="sldImg"/>
          </p:nvPr>
        </p:nvSpPr>
        <p:spPr bwMode="auto">
          <a:noFill/>
          <a:ln>
            <a:solidFill>
              <a:srgbClr val="000000"/>
            </a:solidFill>
            <a:miter lim="800000"/>
            <a:headEnd/>
            <a:tailEnd/>
          </a:ln>
        </p:spPr>
      </p:sp>
      <p:sp>
        <p:nvSpPr>
          <p:cNvPr id="3" name="Segnaposto note 2"/>
          <p:cNvSpPr>
            <a:spLocks noGrp="1"/>
          </p:cNvSpPr>
          <p:nvPr>
            <p:ph type="body" idx="1"/>
          </p:nvPr>
        </p:nvSpPr>
        <p:spPr/>
        <p:txBody>
          <a:bodyPr/>
          <a:lstStyle/>
          <a:p>
            <a:pPr fontAlgn="auto">
              <a:spcBef>
                <a:spcPts val="0"/>
              </a:spcBef>
              <a:spcAft>
                <a:spcPts val="0"/>
              </a:spcAft>
              <a:defRPr/>
            </a:pPr>
            <a:r>
              <a:rPr lang="it-IT" dirty="0" smtClean="0"/>
              <a:t>Un DDL sul Lavoro autonomo attualmente allo studio prevede alcune agevolazioni fiscali consistenti nella deducibilità:</a:t>
            </a:r>
          </a:p>
          <a:p>
            <a:pPr marL="171450" indent="-171450" fontAlgn="auto">
              <a:spcBef>
                <a:spcPts val="0"/>
              </a:spcBef>
              <a:spcAft>
                <a:spcPts val="0"/>
              </a:spcAft>
              <a:buFont typeface="Arial" panose="020B0604020202020204" pitchFamily="34" charset="0"/>
              <a:buChar char="•"/>
              <a:defRPr/>
            </a:pPr>
            <a:r>
              <a:rPr lang="it-IT" dirty="0" smtClean="0"/>
              <a:t>nella misura del 100%, delle spese sostenute per i servizi personalizzati di certificazione delle competenze, orientamento, ricerca e sostegno all’auto-imprenditorialità finalizzate all’inserimento o reinserimento del lavoratore autonomo nel mercato del lavoro;</a:t>
            </a:r>
            <a:endParaRPr lang="it-IT" sz="1400" dirty="0" smtClean="0"/>
          </a:p>
          <a:p>
            <a:pPr marL="171450" indent="-171450" fontAlgn="auto">
              <a:spcBef>
                <a:spcPts val="0"/>
              </a:spcBef>
              <a:spcAft>
                <a:spcPts val="0"/>
              </a:spcAft>
              <a:buFont typeface="Arial" panose="020B0604020202020204" pitchFamily="34" charset="0"/>
              <a:buChar char="•"/>
              <a:defRPr/>
            </a:pPr>
            <a:r>
              <a:rPr lang="it-IT" dirty="0" smtClean="0"/>
              <a:t>nella misura del 100% delle spese per la partecipazione a convegni, congressi e corsi di aggiornamento professionale,;</a:t>
            </a:r>
          </a:p>
          <a:p>
            <a:pPr marL="171450" indent="-171450" fontAlgn="auto">
              <a:spcBef>
                <a:spcPts val="0"/>
              </a:spcBef>
              <a:spcAft>
                <a:spcPts val="0"/>
              </a:spcAft>
              <a:buFont typeface="Arial" panose="020B0604020202020204" pitchFamily="34" charset="0"/>
              <a:buChar char="•"/>
              <a:defRPr/>
            </a:pPr>
            <a:r>
              <a:rPr lang="it-IT" dirty="0" smtClean="0"/>
              <a:t>nella misura del 100% delle assicurazioni contro il mancato pagamento delle prestazioni di lavoro autonomo</a:t>
            </a:r>
            <a:endParaRPr lang="it-IT" dirty="0"/>
          </a:p>
        </p:txBody>
      </p:sp>
      <p:sp>
        <p:nvSpPr>
          <p:cNvPr id="30723"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73E186F-6313-4787-8868-463A14F0FB1C}" type="slidenum">
              <a:rPr lang="it-IT">
                <a:cs typeface="Arial" charset="0"/>
              </a:rPr>
              <a:pPr fontAlgn="base">
                <a:spcBef>
                  <a:spcPct val="0"/>
                </a:spcBef>
                <a:spcAft>
                  <a:spcPct val="0"/>
                </a:spcAft>
              </a:pPr>
              <a:t>8</a:t>
            </a:fld>
            <a:endParaRPr lang="it-IT">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egnaposto immagine diapositiva 1"/>
          <p:cNvSpPr>
            <a:spLocks noGrp="1" noRot="1" noChangeAspect="1"/>
          </p:cNvSpPr>
          <p:nvPr>
            <p:ph type="sldImg"/>
          </p:nvPr>
        </p:nvSpPr>
        <p:spPr bwMode="auto">
          <a:noFill/>
          <a:ln>
            <a:solidFill>
              <a:srgbClr val="000000"/>
            </a:solidFill>
            <a:miter lim="800000"/>
            <a:headEnd/>
            <a:tailEnd/>
          </a:ln>
        </p:spPr>
      </p:sp>
      <p:sp>
        <p:nvSpPr>
          <p:cNvPr id="32770" name="Segnaposto note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it-IT" sz="1300" smtClean="0"/>
              <a:t>Il regime analitico di determinazione del reddito, applicabile alla generalità dei lavoratori autonomi, si basa sul principio di cassa e consiste nell'effettuare la differenza tra l'ammontare dei compensi percepiti anche sotto forma di partecipazione agli utili, al netto di IVA e di contributi previdenziali e assistenziali posti dalla legge a carico del soggetto che li corrisponde e quello delle spese sostenute nel periodo d'imposta. </a:t>
            </a:r>
            <a:br>
              <a:rPr lang="it-IT" sz="1300" smtClean="0"/>
            </a:br>
            <a:r>
              <a:rPr lang="it-IT" sz="1300" smtClean="0"/>
              <a:t>Il reddito di lavoro autonomo concorre a formare il reddito complessivo del professionista e dell'artista. In caso di perdita d'esercizio, la stessa viene scomputata dal reddito complessivo.</a:t>
            </a:r>
            <a:br>
              <a:rPr lang="it-IT" sz="1300" smtClean="0"/>
            </a:br>
            <a:endParaRPr lang="it-IT" smtClean="0"/>
          </a:p>
        </p:txBody>
      </p:sp>
      <p:sp>
        <p:nvSpPr>
          <p:cNvPr id="32771" name="Segnaposto numero diapositiva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2DFE7C4-78BC-4B30-B637-870EF1A0DB31}" type="slidenum">
              <a:rPr lang="it-IT">
                <a:cs typeface="Arial" charset="0"/>
              </a:rPr>
              <a:pPr fontAlgn="base">
                <a:spcBef>
                  <a:spcPct val="0"/>
                </a:spcBef>
                <a:spcAft>
                  <a:spcPct val="0"/>
                </a:spcAft>
              </a:pPr>
              <a:t>9</a:t>
            </a:fld>
            <a:endParaRPr lang="it-IT">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pPr>
              <a:defRPr/>
            </a:pPr>
            <a:fld id="{766BBEDA-99DA-44F1-9103-8245E349CAE1}" type="datetimeFigureOut">
              <a:rPr lang="it-IT"/>
              <a:pPr>
                <a:defRPr/>
              </a:pPr>
              <a:t>15/02/2016</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9328FAA1-5FA5-4701-8624-4473A2A8DABE}"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CC6B861E-EB29-4A99-933C-2222F04B599C}" type="datetimeFigureOut">
              <a:rPr lang="it-IT"/>
              <a:pPr>
                <a:defRPr/>
              </a:pPr>
              <a:t>15/02/2016</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4483146B-9F4B-45A5-B5A8-261019717B25}"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52433D19-BFBE-4917-ADA5-5EBAAC6BC619}" type="datetimeFigureOut">
              <a:rPr lang="it-IT"/>
              <a:pPr>
                <a:defRPr/>
              </a:pPr>
              <a:t>15/02/2016</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1587B27D-EC78-458A-9B48-3FCA42756159}"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B5283D01-21C6-4B27-B459-EDEE1D408A9F}" type="datetimeFigureOut">
              <a:rPr lang="it-IT"/>
              <a:pPr>
                <a:defRPr/>
              </a:pPr>
              <a:t>15/02/2016</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BAD16B8B-D018-489A-8D8A-C62D0ACEEF86}"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6067A4AB-03DC-4DAD-B8DA-253B02674095}" type="datetimeFigureOut">
              <a:rPr lang="it-IT"/>
              <a:pPr>
                <a:defRPr/>
              </a:pPr>
              <a:t>15/02/2016</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AB8A5682-BDCA-4CD9-9E44-5FDDCFB59B86}"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pPr>
              <a:defRPr/>
            </a:pPr>
            <a:fld id="{BE77B974-4809-4844-8A44-056091E32A9C}" type="datetimeFigureOut">
              <a:rPr lang="it-IT"/>
              <a:pPr>
                <a:defRPr/>
              </a:pPr>
              <a:t>15/02/2016</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30B51FF9-9F97-47BF-950B-106E9AD84377}"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p:txBody>
          <a:bodyPr/>
          <a:lstStyle>
            <a:lvl1pPr>
              <a:defRPr/>
            </a:lvl1pPr>
          </a:lstStyle>
          <a:p>
            <a:pPr>
              <a:defRPr/>
            </a:pPr>
            <a:fld id="{6664FD35-E94D-4B81-A874-B78D7A9D3436}" type="datetimeFigureOut">
              <a:rPr lang="it-IT"/>
              <a:pPr>
                <a:defRPr/>
              </a:pPr>
              <a:t>15/02/2016</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36122F89-4CD4-4095-A614-4192041FDB6A}"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3"/>
          <p:cNvSpPr>
            <a:spLocks noGrp="1"/>
          </p:cNvSpPr>
          <p:nvPr>
            <p:ph type="dt" sz="half" idx="10"/>
          </p:nvPr>
        </p:nvSpPr>
        <p:spPr/>
        <p:txBody>
          <a:bodyPr/>
          <a:lstStyle>
            <a:lvl1pPr>
              <a:defRPr/>
            </a:lvl1pPr>
          </a:lstStyle>
          <a:p>
            <a:pPr>
              <a:defRPr/>
            </a:pPr>
            <a:fld id="{77309CEE-A9E7-49E3-9075-A5284A0EB9F2}" type="datetimeFigureOut">
              <a:rPr lang="it-IT"/>
              <a:pPr>
                <a:defRPr/>
              </a:pPr>
              <a:t>15/02/2016</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EE48C31C-9912-4D0C-A026-CBB6A30972F2}"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726342B0-D8AD-4F7B-9920-98972972178C}" type="datetimeFigureOut">
              <a:rPr lang="it-IT"/>
              <a:pPr>
                <a:defRPr/>
              </a:pPr>
              <a:t>15/02/2016</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8AB28F68-1349-4FE0-ACD3-05539720A6D2}"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CC475A2C-2DBC-40C4-A3C1-3427D91ADF70}" type="datetimeFigureOut">
              <a:rPr lang="it-IT"/>
              <a:pPr>
                <a:defRPr/>
              </a:pPr>
              <a:t>15/02/2016</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5121405C-3CD4-4E9E-8B89-BE0F06BC567E}"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199C1644-80D3-40DB-932C-0E8EA88E5433}" type="datetimeFigureOut">
              <a:rPr lang="it-IT"/>
              <a:pPr>
                <a:defRPr/>
              </a:pPr>
              <a:t>15/02/2016</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10D84AE6-991C-410E-B35C-40379A5F4765}"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1027" name="Segnaposto testo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728332DB-5B5F-4733-BB45-DCC8347814AA}" type="datetimeFigureOut">
              <a:rPr lang="it-IT"/>
              <a:pPr>
                <a:defRPr/>
              </a:pPr>
              <a:t>15/02/2016</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09F871EE-C1E8-4F89-81B7-13E716517EEE}"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itchFamily="34" charset="0"/>
        </a:defRPr>
      </a:lvl2pPr>
      <a:lvl3pPr algn="l" rtl="0" fontAlgn="base">
        <a:lnSpc>
          <a:spcPct val="90000"/>
        </a:lnSpc>
        <a:spcBef>
          <a:spcPct val="0"/>
        </a:spcBef>
        <a:spcAft>
          <a:spcPct val="0"/>
        </a:spcAft>
        <a:defRPr sz="4400">
          <a:solidFill>
            <a:schemeClr val="tx1"/>
          </a:solidFill>
          <a:latin typeface="Calibri Light" pitchFamily="34" charset="0"/>
        </a:defRPr>
      </a:lvl3pPr>
      <a:lvl4pPr algn="l" rtl="0" fontAlgn="base">
        <a:lnSpc>
          <a:spcPct val="90000"/>
        </a:lnSpc>
        <a:spcBef>
          <a:spcPct val="0"/>
        </a:spcBef>
        <a:spcAft>
          <a:spcPct val="0"/>
        </a:spcAft>
        <a:defRPr sz="4400">
          <a:solidFill>
            <a:schemeClr val="tx1"/>
          </a:solidFill>
          <a:latin typeface="Calibri Light" pitchFamily="34" charset="0"/>
        </a:defRPr>
      </a:lvl4pPr>
      <a:lvl5pPr algn="l" rtl="0" fontAlgn="base">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3.emf"/></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hyperlink" Target="http://www.studiomybusiness.it/" TargetMode="External"/><Relationship Id="rId5" Type="http://schemas.openxmlformats.org/officeDocument/2006/relationships/hyperlink" Target="http://www.inps.it/portale/default.aspx?sID=0;5773;6118;6196;6265;6285;6288;&amp;lastMenu=6288&amp;iMenu=1&amp;bIntranet=true" TargetMode="Externa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619250" y="927100"/>
            <a:ext cx="9144000" cy="1533525"/>
          </a:xfrm>
        </p:spPr>
        <p:txBody>
          <a:bodyPr rtlCol="0" anchor="ctr">
            <a:normAutofit fontScale="90000"/>
          </a:bodyPr>
          <a:lstStyle/>
          <a:p>
            <a:pPr fontAlgn="auto">
              <a:spcAft>
                <a:spcPts val="0"/>
              </a:spcAft>
              <a:defRPr/>
            </a:pPr>
            <a:r>
              <a:rPr lang="it-IT" b="1" dirty="0" smtClean="0"/>
              <a:t>Il </a:t>
            </a:r>
            <a:r>
              <a:rPr lang="it-IT" b="1" dirty="0" err="1" smtClean="0"/>
              <a:t>Temporary</a:t>
            </a:r>
            <a:r>
              <a:rPr lang="it-IT" b="1" dirty="0" smtClean="0"/>
              <a:t> Manager Professionista</a:t>
            </a:r>
            <a:endParaRPr lang="it-IT" b="1" dirty="0"/>
          </a:p>
        </p:txBody>
      </p:sp>
      <p:sp>
        <p:nvSpPr>
          <p:cNvPr id="15362" name="Sottotitolo 2"/>
          <p:cNvSpPr>
            <a:spLocks noGrp="1"/>
          </p:cNvSpPr>
          <p:nvPr>
            <p:ph type="subTitle" idx="1"/>
          </p:nvPr>
        </p:nvSpPr>
        <p:spPr>
          <a:xfrm>
            <a:off x="1619250" y="2989263"/>
            <a:ext cx="9144000" cy="1487487"/>
          </a:xfrm>
        </p:spPr>
        <p:txBody>
          <a:bodyPr anchor="ctr"/>
          <a:lstStyle/>
          <a:p>
            <a:r>
              <a:rPr lang="it-IT" sz="5400" smtClean="0"/>
              <a:t>Aspetti Contabili e Fiscali</a:t>
            </a:r>
          </a:p>
          <a:p>
            <a:r>
              <a:rPr lang="it-IT" sz="2800" b="1" smtClean="0"/>
              <a:t>Relatore: Dott. Battiston Stefano</a:t>
            </a:r>
          </a:p>
          <a:p>
            <a:endParaRPr lang="it-IT" smtClean="0"/>
          </a:p>
        </p:txBody>
      </p:sp>
      <p:pic>
        <p:nvPicPr>
          <p:cNvPr id="15363" name="Immagine 6"/>
          <p:cNvPicPr>
            <a:picLocks noChangeAspect="1"/>
          </p:cNvPicPr>
          <p:nvPr/>
        </p:nvPicPr>
        <p:blipFill>
          <a:blip r:embed="rId3"/>
          <a:srcRect/>
          <a:stretch>
            <a:fillRect/>
          </a:stretch>
        </p:blipFill>
        <p:spPr bwMode="auto">
          <a:xfrm>
            <a:off x="269875" y="5459413"/>
            <a:ext cx="11734800" cy="13985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olo 1"/>
          <p:cNvSpPr>
            <a:spLocks noGrp="1"/>
          </p:cNvSpPr>
          <p:nvPr>
            <p:ph type="title"/>
          </p:nvPr>
        </p:nvSpPr>
        <p:spPr>
          <a:xfrm>
            <a:off x="838200" y="642938"/>
            <a:ext cx="10515600" cy="673100"/>
          </a:xfrm>
        </p:spPr>
        <p:txBody>
          <a:bodyPr/>
          <a:lstStyle/>
          <a:p>
            <a:pPr algn="ctr"/>
            <a:r>
              <a:rPr lang="it-IT" sz="3200" b="1" u="sng" smtClean="0"/>
              <a:t>Il Regime Contabile Ordinario</a:t>
            </a:r>
          </a:p>
        </p:txBody>
      </p:sp>
      <p:sp>
        <p:nvSpPr>
          <p:cNvPr id="4" name="CasellaDiTesto 3"/>
          <p:cNvSpPr txBox="1"/>
          <p:nvPr/>
        </p:nvSpPr>
        <p:spPr>
          <a:xfrm>
            <a:off x="1111250" y="1631950"/>
            <a:ext cx="10242550" cy="3970338"/>
          </a:xfrm>
          <a:prstGeom prst="rect">
            <a:avLst/>
          </a:prstGeom>
          <a:noFill/>
        </p:spPr>
        <p:txBody>
          <a:bodyPr>
            <a:spAutoFit/>
          </a:bodyPr>
          <a:lstStyle/>
          <a:p>
            <a:pPr algn="just" fontAlgn="auto">
              <a:lnSpc>
                <a:spcPct val="150000"/>
              </a:lnSpc>
              <a:spcBef>
                <a:spcPts val="0"/>
              </a:spcBef>
              <a:spcAft>
                <a:spcPts val="0"/>
              </a:spcAft>
              <a:defRPr/>
            </a:pPr>
            <a:r>
              <a:rPr lang="it-IT" sz="2400" u="sng" dirty="0">
                <a:latin typeface="+mn-lt"/>
                <a:cs typeface="+mn-cs"/>
              </a:rPr>
              <a:t>Il sistema prevede </a:t>
            </a:r>
            <a:r>
              <a:rPr lang="it-IT" sz="2400" u="sng" dirty="0">
                <a:latin typeface="+mn-lt"/>
                <a:cs typeface="+mn-cs"/>
              </a:rPr>
              <a:t> </a:t>
            </a:r>
            <a:r>
              <a:rPr lang="it-IT" sz="2400" u="sng" dirty="0">
                <a:latin typeface="+mn-lt"/>
                <a:cs typeface="+mn-cs"/>
              </a:rPr>
              <a:t>la tenuta dei seguenti registri</a:t>
            </a:r>
            <a:r>
              <a:rPr lang="it-IT" sz="2400" dirty="0">
                <a:latin typeface="+mn-lt"/>
                <a:cs typeface="+mn-cs"/>
              </a:rPr>
              <a:t>: </a:t>
            </a:r>
            <a:endParaRPr lang="it-IT" sz="2400" dirty="0">
              <a:latin typeface="+mn-lt"/>
              <a:cs typeface="+mn-cs"/>
            </a:endParaRPr>
          </a:p>
          <a:p>
            <a:pPr marL="342900" indent="-342900" fontAlgn="auto">
              <a:spcBef>
                <a:spcPts val="0"/>
              </a:spcBef>
              <a:spcAft>
                <a:spcPts val="0"/>
              </a:spcAft>
              <a:buFont typeface="Wingdings" panose="05000000000000000000" pitchFamily="2" charset="2"/>
              <a:buChar char="Ø"/>
              <a:defRPr/>
            </a:pPr>
            <a:r>
              <a:rPr lang="it-IT" sz="2400" dirty="0">
                <a:latin typeface="+mn-lt"/>
                <a:cs typeface="+mn-cs"/>
              </a:rPr>
              <a:t>nel </a:t>
            </a:r>
            <a:r>
              <a:rPr lang="it-IT" sz="2400" dirty="0">
                <a:latin typeface="+mn-lt"/>
                <a:cs typeface="+mn-cs"/>
              </a:rPr>
              <a:t>registro cronologico </a:t>
            </a:r>
            <a:r>
              <a:rPr lang="it-IT" sz="2400" dirty="0">
                <a:latin typeface="+mn-lt"/>
                <a:cs typeface="+mn-cs"/>
              </a:rPr>
              <a:t>devono </a:t>
            </a:r>
            <a:r>
              <a:rPr lang="it-IT" sz="2400" dirty="0">
                <a:latin typeface="+mn-lt"/>
                <a:cs typeface="+mn-cs"/>
              </a:rPr>
              <a:t>essere annotati cronologicamente, entro sessanta giorni, gli incassi ricevuti o i pagamenti effettuati, oltre alle quote di ammortamento e le spese per lavoro </a:t>
            </a:r>
            <a:r>
              <a:rPr lang="it-IT" sz="2400" dirty="0">
                <a:latin typeface="+mn-lt"/>
                <a:cs typeface="+mn-cs"/>
              </a:rPr>
              <a:t>dipendente; </a:t>
            </a:r>
            <a:r>
              <a:rPr lang="it-IT" sz="2400" dirty="0">
                <a:latin typeface="+mn-lt"/>
                <a:cs typeface="+mn-cs"/>
              </a:rPr>
              <a:t>devono essere deve annotare tutte le movimentazioni finanziarie di banca o di cassa, inclusi gli utilizzi delle somme percepite (in pratica il movimento del c/c bancario e del c/cassa), </a:t>
            </a:r>
            <a:r>
              <a:rPr lang="it-IT" sz="2400" b="1" u="sng" dirty="0">
                <a:latin typeface="+mn-lt"/>
                <a:cs typeface="+mn-cs"/>
              </a:rPr>
              <a:t>anche se estranei alla propria attività</a:t>
            </a:r>
            <a:r>
              <a:rPr lang="it-IT" sz="2400" dirty="0">
                <a:latin typeface="+mn-lt"/>
                <a:cs typeface="+mn-cs"/>
              </a:rPr>
              <a:t>.</a:t>
            </a:r>
          </a:p>
          <a:p>
            <a:pPr marL="342900" indent="-342900" algn="just" fontAlgn="auto">
              <a:lnSpc>
                <a:spcPct val="150000"/>
              </a:lnSpc>
              <a:spcBef>
                <a:spcPts val="0"/>
              </a:spcBef>
              <a:spcAft>
                <a:spcPts val="0"/>
              </a:spcAft>
              <a:buFont typeface="Wingdings" panose="05000000000000000000" pitchFamily="2" charset="2"/>
              <a:buChar char="Ø"/>
              <a:defRPr/>
            </a:pPr>
            <a:r>
              <a:rPr lang="it-IT" sz="2400" dirty="0">
                <a:latin typeface="+mn-lt"/>
                <a:cs typeface="+mn-cs"/>
              </a:rPr>
              <a:t>registri </a:t>
            </a:r>
            <a:r>
              <a:rPr lang="it-IT" sz="2400" dirty="0">
                <a:latin typeface="+mn-lt"/>
                <a:cs typeface="+mn-cs"/>
              </a:rPr>
              <a:t>Iva acquisti e fatture emesse;</a:t>
            </a:r>
          </a:p>
          <a:p>
            <a:pPr marL="342900" indent="-342900" algn="just" fontAlgn="auto">
              <a:lnSpc>
                <a:spcPct val="150000"/>
              </a:lnSpc>
              <a:spcBef>
                <a:spcPts val="0"/>
              </a:spcBef>
              <a:spcAft>
                <a:spcPts val="0"/>
              </a:spcAft>
              <a:buFont typeface="Wingdings" panose="05000000000000000000" pitchFamily="2" charset="2"/>
              <a:buChar char="Ø"/>
              <a:defRPr/>
            </a:pPr>
            <a:r>
              <a:rPr lang="it-IT" sz="2400" dirty="0">
                <a:latin typeface="+mn-lt"/>
                <a:cs typeface="+mn-cs"/>
              </a:rPr>
              <a:t>Libro unico del Lavoro (in presenza di personale dipendente)</a:t>
            </a:r>
            <a:endParaRPr lang="it-IT" sz="2400" dirty="0">
              <a:latin typeface="+mn-lt"/>
              <a:cs typeface="+mn-cs"/>
            </a:endParaRPr>
          </a:p>
        </p:txBody>
      </p:sp>
      <p:pic>
        <p:nvPicPr>
          <p:cNvPr id="33795" name="Picture 2" descr="462eb044-3c9a-457c-8bf4-78cb23328716@eurprd01"/>
          <p:cNvPicPr>
            <a:picLocks noChangeAspect="1" noChangeArrowheads="1"/>
          </p:cNvPicPr>
          <p:nvPr/>
        </p:nvPicPr>
        <p:blipFill>
          <a:blip r:embed="rId3"/>
          <a:srcRect/>
          <a:stretch>
            <a:fillRect/>
          </a:stretch>
        </p:blipFill>
        <p:spPr bwMode="auto">
          <a:xfrm>
            <a:off x="10302875" y="314325"/>
            <a:ext cx="1579563" cy="5905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olo 1"/>
          <p:cNvSpPr>
            <a:spLocks noGrp="1"/>
          </p:cNvSpPr>
          <p:nvPr>
            <p:ph type="title"/>
          </p:nvPr>
        </p:nvSpPr>
        <p:spPr>
          <a:xfrm>
            <a:off x="2913063" y="446088"/>
            <a:ext cx="6332537" cy="630237"/>
          </a:xfrm>
        </p:spPr>
        <p:txBody>
          <a:bodyPr/>
          <a:lstStyle/>
          <a:p>
            <a:pPr algn="ctr"/>
            <a:r>
              <a:rPr lang="it-IT" sz="3200" b="1" u="sng" smtClean="0"/>
              <a:t>I Contributi Previdenziali</a:t>
            </a:r>
          </a:p>
        </p:txBody>
      </p:sp>
      <p:pic>
        <p:nvPicPr>
          <p:cNvPr id="35842" name="Picture 2" descr="462eb044-3c9a-457c-8bf4-78cb23328716@eurprd01"/>
          <p:cNvPicPr>
            <a:picLocks noChangeAspect="1" noChangeArrowheads="1"/>
          </p:cNvPicPr>
          <p:nvPr/>
        </p:nvPicPr>
        <p:blipFill>
          <a:blip r:embed="rId3"/>
          <a:srcRect/>
          <a:stretch>
            <a:fillRect/>
          </a:stretch>
        </p:blipFill>
        <p:spPr bwMode="auto">
          <a:xfrm>
            <a:off x="10302875" y="314325"/>
            <a:ext cx="1579563" cy="590550"/>
          </a:xfrm>
          <a:prstGeom prst="rect">
            <a:avLst/>
          </a:prstGeom>
          <a:noFill/>
          <a:ln w="9525">
            <a:noFill/>
            <a:miter lim="800000"/>
            <a:headEnd/>
            <a:tailEnd/>
          </a:ln>
        </p:spPr>
      </p:pic>
      <p:graphicFrame>
        <p:nvGraphicFramePr>
          <p:cNvPr id="3" name="Tabella 2"/>
          <p:cNvGraphicFramePr>
            <a:graphicFrameLocks noGrp="1"/>
          </p:cNvGraphicFramePr>
          <p:nvPr/>
        </p:nvGraphicFramePr>
        <p:xfrm>
          <a:off x="614363" y="1196975"/>
          <a:ext cx="10931525" cy="5286375"/>
        </p:xfrm>
        <a:graphic>
          <a:graphicData uri="http://schemas.openxmlformats.org/drawingml/2006/table">
            <a:tbl>
              <a:tblPr firstRow="1" bandRow="1">
                <a:tableStyleId>{5C22544A-7EE6-4342-B048-85BDC9FD1C3A}</a:tableStyleId>
              </a:tblPr>
              <a:tblGrid>
                <a:gridCol w="1487604"/>
                <a:gridCol w="1692323"/>
                <a:gridCol w="1390482"/>
                <a:gridCol w="1571348"/>
                <a:gridCol w="1350863"/>
                <a:gridCol w="3439235"/>
              </a:tblGrid>
              <a:tr h="972656">
                <a:tc>
                  <a:txBody>
                    <a:bodyPr/>
                    <a:lstStyle/>
                    <a:p>
                      <a:pPr algn="ctr"/>
                      <a:r>
                        <a:rPr lang="it-IT" sz="2400" dirty="0" smtClean="0"/>
                        <a:t>Tipologia reddito</a:t>
                      </a:r>
                      <a:endParaRPr lang="it-IT" sz="2400" dirty="0"/>
                    </a:p>
                  </a:txBody>
                  <a:tcPr anchor="ctr"/>
                </a:tc>
                <a:tc>
                  <a:txBody>
                    <a:bodyPr/>
                    <a:lstStyle/>
                    <a:p>
                      <a:pPr algn="ctr"/>
                      <a:r>
                        <a:rPr lang="it-IT" sz="2400" dirty="0" smtClean="0"/>
                        <a:t>Iscrizione INPS</a:t>
                      </a:r>
                      <a:endParaRPr lang="it-IT" sz="2400" dirty="0"/>
                    </a:p>
                  </a:txBody>
                  <a:tcPr anchor="ctr"/>
                </a:tc>
                <a:tc>
                  <a:txBody>
                    <a:bodyPr/>
                    <a:lstStyle/>
                    <a:p>
                      <a:pPr algn="ctr"/>
                      <a:r>
                        <a:rPr lang="it-IT" sz="2400" dirty="0" smtClean="0"/>
                        <a:t>Aliquota</a:t>
                      </a:r>
                      <a:endParaRPr lang="it-IT" sz="2400" dirty="0"/>
                    </a:p>
                  </a:txBody>
                  <a:tcPr anchor="ctr"/>
                </a:tc>
                <a:tc>
                  <a:txBody>
                    <a:bodyPr/>
                    <a:lstStyle/>
                    <a:p>
                      <a:pPr algn="ctr"/>
                      <a:r>
                        <a:rPr lang="it-IT" sz="2400" dirty="0" smtClean="0"/>
                        <a:t>Reddito Min./</a:t>
                      </a:r>
                      <a:r>
                        <a:rPr lang="it-IT" sz="2400" dirty="0" err="1" smtClean="0"/>
                        <a:t>Max</a:t>
                      </a:r>
                      <a:endParaRPr lang="it-IT" sz="2400" dirty="0"/>
                    </a:p>
                  </a:txBody>
                  <a:tcPr anchor="ctr"/>
                </a:tc>
                <a:tc>
                  <a:txBody>
                    <a:bodyPr/>
                    <a:lstStyle/>
                    <a:p>
                      <a:pPr algn="ctr"/>
                      <a:r>
                        <a:rPr lang="it-IT" sz="2400" dirty="0" smtClean="0"/>
                        <a:t>Vers.to Minimo</a:t>
                      </a:r>
                      <a:endParaRPr lang="it-IT" sz="2400" dirty="0"/>
                    </a:p>
                  </a:txBody>
                  <a:tcPr anchor="ctr"/>
                </a:tc>
                <a:tc>
                  <a:txBody>
                    <a:bodyPr/>
                    <a:lstStyle/>
                    <a:p>
                      <a:pPr algn="ctr"/>
                      <a:r>
                        <a:rPr lang="it-IT" sz="2400" dirty="0" smtClean="0"/>
                        <a:t>Quando versare</a:t>
                      </a:r>
                      <a:endParaRPr lang="it-IT" sz="2400" dirty="0"/>
                    </a:p>
                  </a:txBody>
                  <a:tcPr anchor="ctr"/>
                </a:tc>
              </a:tr>
              <a:tr h="1174182">
                <a:tc>
                  <a:txBody>
                    <a:bodyPr/>
                    <a:lstStyle/>
                    <a:p>
                      <a:pPr algn="ctr"/>
                      <a:r>
                        <a:rPr lang="it-IT" sz="2000" b="1" dirty="0" smtClean="0"/>
                        <a:t>Reddito</a:t>
                      </a:r>
                      <a:r>
                        <a:rPr lang="it-IT" sz="2000" b="1" baseline="0" dirty="0" smtClean="0"/>
                        <a:t> di Lavoro Autonomo</a:t>
                      </a:r>
                      <a:endParaRPr lang="it-IT" sz="2000" b="1" dirty="0"/>
                    </a:p>
                  </a:txBody>
                  <a:tcPr anchor="ctr"/>
                </a:tc>
                <a:tc>
                  <a:txBody>
                    <a:bodyPr/>
                    <a:lstStyle/>
                    <a:p>
                      <a:pPr algn="ctr"/>
                      <a:r>
                        <a:rPr lang="it-IT" sz="2000" b="1" dirty="0" smtClean="0"/>
                        <a:t>Gestione Separata</a:t>
                      </a:r>
                      <a:endParaRPr lang="it-IT" sz="2000" b="1" dirty="0"/>
                    </a:p>
                  </a:txBody>
                  <a:tcPr anchor="ctr"/>
                </a:tc>
                <a:tc>
                  <a:txBody>
                    <a:bodyPr/>
                    <a:lstStyle/>
                    <a:p>
                      <a:pPr algn="ctr"/>
                      <a:r>
                        <a:rPr lang="it-IT" sz="2000" b="1" dirty="0" smtClean="0"/>
                        <a:t>27,72%</a:t>
                      </a:r>
                      <a:endParaRPr lang="it-IT" sz="2000" b="1" dirty="0"/>
                    </a:p>
                  </a:txBody>
                  <a:tcPr anchor="ctr"/>
                </a:tc>
                <a:tc>
                  <a:txBody>
                    <a:bodyPr/>
                    <a:lstStyle/>
                    <a:p>
                      <a:pPr algn="ctr"/>
                      <a:r>
                        <a:rPr lang="it-IT" sz="2000" b="1" dirty="0" smtClean="0"/>
                        <a:t>15.548</a:t>
                      </a:r>
                    </a:p>
                    <a:p>
                      <a:pPr algn="ctr"/>
                      <a:endParaRPr lang="it-IT" sz="2000" b="1" dirty="0" smtClean="0"/>
                    </a:p>
                    <a:p>
                      <a:pPr algn="ctr"/>
                      <a:r>
                        <a:rPr lang="it-IT" sz="2000" b="1" dirty="0" smtClean="0"/>
                        <a:t>100.324</a:t>
                      </a:r>
                      <a:endParaRPr lang="it-IT" sz="2000" b="1" dirty="0"/>
                    </a:p>
                  </a:txBody>
                  <a:tcPr anchor="ctr"/>
                </a:tc>
                <a:tc>
                  <a:txBody>
                    <a:bodyPr/>
                    <a:lstStyle/>
                    <a:p>
                      <a:pPr algn="ctr"/>
                      <a:r>
                        <a:rPr lang="it-IT" sz="2000" b="1" dirty="0" smtClean="0"/>
                        <a:t>No</a:t>
                      </a:r>
                      <a:endParaRPr lang="it-IT" sz="2000" b="1" dirty="0"/>
                    </a:p>
                  </a:txBody>
                  <a:tcPr anchor="ctr"/>
                </a:tc>
                <a:tc>
                  <a:txBody>
                    <a:bodyPr/>
                    <a:lstStyle/>
                    <a:p>
                      <a:pPr algn="l"/>
                      <a:r>
                        <a:rPr lang="it-IT" sz="2000" b="1" dirty="0" smtClean="0"/>
                        <a:t>Come </a:t>
                      </a:r>
                      <a:r>
                        <a:rPr lang="it-IT" sz="2000" b="1" smtClean="0"/>
                        <a:t>per Imposte:</a:t>
                      </a:r>
                      <a:endParaRPr lang="it-IT" sz="2000" b="1" dirty="0" smtClean="0"/>
                    </a:p>
                    <a:p>
                      <a:pPr algn="l"/>
                      <a:r>
                        <a:rPr lang="it-IT" sz="2000" b="1" dirty="0" smtClean="0"/>
                        <a:t>Saldo e I° Acconto</a:t>
                      </a:r>
                      <a:r>
                        <a:rPr lang="it-IT" sz="2000" b="1" baseline="0" dirty="0" smtClean="0"/>
                        <a:t> =</a:t>
                      </a:r>
                      <a:r>
                        <a:rPr lang="it-IT" sz="2000" b="1" dirty="0" smtClean="0"/>
                        <a:t> 16/06</a:t>
                      </a:r>
                    </a:p>
                    <a:p>
                      <a:pPr algn="l"/>
                      <a:r>
                        <a:rPr lang="it-IT" sz="2000" b="1" dirty="0" smtClean="0"/>
                        <a:t>II° Acconto</a:t>
                      </a:r>
                      <a:r>
                        <a:rPr lang="it-IT" sz="2000" b="1" baseline="0" dirty="0" smtClean="0"/>
                        <a:t> =  30/11</a:t>
                      </a:r>
                      <a:endParaRPr lang="it-IT" sz="2000" b="1" dirty="0"/>
                    </a:p>
                  </a:txBody>
                  <a:tcPr anchor="ctr"/>
                </a:tc>
              </a:tr>
              <a:tr h="2961565">
                <a:tc>
                  <a:txBody>
                    <a:bodyPr/>
                    <a:lstStyle/>
                    <a:p>
                      <a:pPr algn="ctr"/>
                      <a:r>
                        <a:rPr lang="it-IT" sz="2000" b="1" dirty="0" smtClean="0"/>
                        <a:t>Reddito D’Impresa</a:t>
                      </a:r>
                      <a:endParaRPr lang="it-IT" sz="2000" b="1" dirty="0"/>
                    </a:p>
                  </a:txBody>
                  <a:tcPr anchor="ctr"/>
                </a:tc>
                <a:tc>
                  <a:txBody>
                    <a:bodyPr/>
                    <a:lstStyle/>
                    <a:p>
                      <a:pPr algn="ctr"/>
                      <a:r>
                        <a:rPr lang="it-IT" sz="2000" b="1" dirty="0" smtClean="0"/>
                        <a:t>Gestione</a:t>
                      </a:r>
                      <a:r>
                        <a:rPr lang="it-IT" sz="2000" b="1" baseline="0" dirty="0" smtClean="0"/>
                        <a:t> </a:t>
                      </a:r>
                      <a:r>
                        <a:rPr lang="it-IT" sz="2000" b="1" dirty="0" smtClean="0"/>
                        <a:t>Commercianti</a:t>
                      </a:r>
                      <a:endParaRPr lang="it-IT" sz="2000" b="1" dirty="0"/>
                    </a:p>
                  </a:txBody>
                  <a:tcPr anchor="ctr"/>
                </a:tc>
                <a:tc>
                  <a:txBody>
                    <a:bodyPr/>
                    <a:lstStyle/>
                    <a:p>
                      <a:pPr algn="ctr"/>
                      <a:r>
                        <a:rPr lang="it-IT" sz="2000" b="1" dirty="0" smtClean="0"/>
                        <a:t>23,19%</a:t>
                      </a:r>
                    </a:p>
                    <a:p>
                      <a:pPr algn="ctr"/>
                      <a:r>
                        <a:rPr lang="it-IT" sz="2000" b="1" dirty="0" smtClean="0"/>
                        <a:t>Fino a</a:t>
                      </a:r>
                    </a:p>
                    <a:p>
                      <a:pPr algn="ctr"/>
                      <a:r>
                        <a:rPr lang="it-IT" sz="2000" b="1" dirty="0" smtClean="0"/>
                        <a:t>46.123</a:t>
                      </a:r>
                    </a:p>
                    <a:p>
                      <a:pPr algn="ctr"/>
                      <a:endParaRPr lang="it-IT" sz="2000" b="1" dirty="0" smtClean="0"/>
                    </a:p>
                    <a:p>
                      <a:pPr algn="ctr"/>
                      <a:r>
                        <a:rPr lang="it-IT" sz="2000" b="1" dirty="0" smtClean="0"/>
                        <a:t>24,19%</a:t>
                      </a:r>
                    </a:p>
                    <a:p>
                      <a:pPr algn="ctr"/>
                      <a:r>
                        <a:rPr lang="it-IT" sz="2000" b="1" dirty="0" smtClean="0"/>
                        <a:t>Oltre fino a</a:t>
                      </a:r>
                    </a:p>
                    <a:p>
                      <a:pPr algn="ctr"/>
                      <a:r>
                        <a:rPr lang="it-IT" sz="2000" b="1" dirty="0" smtClean="0"/>
                        <a:t>76.872</a:t>
                      </a:r>
                    </a:p>
                    <a:p>
                      <a:pPr algn="ctr"/>
                      <a:endParaRPr lang="it-IT" sz="2000" b="1" dirty="0"/>
                    </a:p>
                  </a:txBody>
                  <a:tcPr anchor="ctr"/>
                </a:tc>
                <a:tc>
                  <a:txBody>
                    <a:bodyPr/>
                    <a:lstStyle/>
                    <a:p>
                      <a:pPr algn="ctr"/>
                      <a:r>
                        <a:rPr lang="it-IT" sz="2000" b="1" dirty="0" smtClean="0"/>
                        <a:t>15.548</a:t>
                      </a:r>
                    </a:p>
                    <a:p>
                      <a:pPr algn="ctr"/>
                      <a:endParaRPr lang="it-IT" sz="2000" b="1" dirty="0" smtClean="0"/>
                    </a:p>
                    <a:p>
                      <a:pPr algn="ctr"/>
                      <a:r>
                        <a:rPr lang="it-IT" sz="2000" b="1" dirty="0" smtClean="0"/>
                        <a:t>76.872</a:t>
                      </a:r>
                      <a:endParaRPr lang="it-IT" sz="2000" b="1" dirty="0"/>
                    </a:p>
                  </a:txBody>
                  <a:tcPr anchor="ctr"/>
                </a:tc>
                <a:tc>
                  <a:txBody>
                    <a:bodyPr/>
                    <a:lstStyle/>
                    <a:p>
                      <a:pPr marL="0" indent="0" algn="ctr">
                        <a:buFont typeface="Arial" panose="020B0604020202020204" pitchFamily="34" charset="0"/>
                        <a:buNone/>
                      </a:pPr>
                      <a:r>
                        <a:rPr lang="it-IT" sz="2000" b="1" dirty="0" smtClean="0"/>
                        <a:t>3.613,02</a:t>
                      </a:r>
                      <a:endParaRPr lang="it-IT" sz="2000" b="1" dirty="0"/>
                    </a:p>
                  </a:txBody>
                  <a:tcPr anchor="ctr"/>
                </a:tc>
                <a:tc>
                  <a:txBody>
                    <a:bodyPr/>
                    <a:lstStyle/>
                    <a:p>
                      <a:pPr marL="0" indent="0" algn="l">
                        <a:buFont typeface="Arial" panose="020B0604020202020204" pitchFamily="34" charset="0"/>
                        <a:buNone/>
                      </a:pPr>
                      <a:r>
                        <a:rPr lang="it-IT" sz="2000" b="1" u="sng" dirty="0" smtClean="0"/>
                        <a:t>Il minimale</a:t>
                      </a:r>
                      <a:r>
                        <a:rPr lang="it-IT" sz="2000" b="1" dirty="0" smtClean="0"/>
                        <a:t>:</a:t>
                      </a:r>
                    </a:p>
                    <a:p>
                      <a:pPr marL="0" indent="0" algn="l">
                        <a:buFont typeface="Arial" panose="020B0604020202020204" pitchFamily="34" charset="0"/>
                        <a:buNone/>
                      </a:pPr>
                      <a:r>
                        <a:rPr lang="it-IT" sz="2000" b="1" dirty="0" smtClean="0"/>
                        <a:t>16/05 = I° Rata</a:t>
                      </a:r>
                    </a:p>
                    <a:p>
                      <a:pPr marL="0" indent="0" algn="l">
                        <a:buFont typeface="Arial" panose="020B0604020202020204" pitchFamily="34" charset="0"/>
                        <a:buNone/>
                      </a:pPr>
                      <a:r>
                        <a:rPr lang="it-IT" sz="2000" b="1" dirty="0" smtClean="0"/>
                        <a:t>16/08 = II° Rata</a:t>
                      </a:r>
                    </a:p>
                    <a:p>
                      <a:pPr marL="0" indent="0" algn="l">
                        <a:buFont typeface="Arial" panose="020B0604020202020204" pitchFamily="34" charset="0"/>
                        <a:buNone/>
                      </a:pPr>
                      <a:r>
                        <a:rPr lang="it-IT" sz="2000" b="1" dirty="0" smtClean="0"/>
                        <a:t>16/11</a:t>
                      </a:r>
                      <a:r>
                        <a:rPr lang="it-IT" sz="2000" b="1" baseline="0" dirty="0" smtClean="0"/>
                        <a:t> = III° Rata</a:t>
                      </a:r>
                    </a:p>
                    <a:p>
                      <a:pPr marL="0" indent="0" algn="l">
                        <a:buFont typeface="Arial" panose="020B0604020202020204" pitchFamily="34" charset="0"/>
                        <a:buNone/>
                      </a:pPr>
                      <a:r>
                        <a:rPr lang="it-IT" sz="2000" b="1" baseline="0" dirty="0" smtClean="0"/>
                        <a:t>16/02 = IV° Rata</a:t>
                      </a:r>
                    </a:p>
                    <a:p>
                      <a:pPr marL="0" indent="0" algn="l">
                        <a:buFont typeface="Arial" panose="020B0604020202020204" pitchFamily="34" charset="0"/>
                        <a:buNone/>
                      </a:pPr>
                      <a:endParaRPr lang="it-IT" sz="2000" b="1" baseline="0" dirty="0" smtClean="0"/>
                    </a:p>
                    <a:p>
                      <a:pPr marL="0" indent="0" algn="l">
                        <a:buFont typeface="Arial" panose="020B0604020202020204" pitchFamily="34" charset="0"/>
                        <a:buNone/>
                      </a:pPr>
                      <a:r>
                        <a:rPr lang="it-IT" sz="2000" b="1" u="sng" baseline="0" dirty="0" smtClean="0"/>
                        <a:t>L’eccedenza</a:t>
                      </a:r>
                      <a:r>
                        <a:rPr lang="it-IT" sz="2000" b="1" baseline="0" dirty="0" smtClean="0"/>
                        <a:t>:</a:t>
                      </a:r>
                    </a:p>
                    <a:p>
                      <a:pPr algn="l"/>
                      <a:r>
                        <a:rPr lang="it-IT" sz="2000" b="1" dirty="0" smtClean="0"/>
                        <a:t>Saldo e I° Acconto</a:t>
                      </a:r>
                      <a:r>
                        <a:rPr lang="it-IT" sz="2000" b="1" baseline="0" dirty="0" smtClean="0"/>
                        <a:t> =</a:t>
                      </a:r>
                      <a:r>
                        <a:rPr lang="it-IT" sz="2000" b="1" dirty="0" smtClean="0"/>
                        <a:t> 16/06</a:t>
                      </a:r>
                    </a:p>
                    <a:p>
                      <a:pPr algn="l"/>
                      <a:r>
                        <a:rPr lang="it-IT" sz="2000" b="1" dirty="0" smtClean="0"/>
                        <a:t>II° Acconto</a:t>
                      </a:r>
                      <a:r>
                        <a:rPr lang="it-IT" sz="2000" b="1" baseline="0" dirty="0" smtClean="0"/>
                        <a:t> =  30/11</a:t>
                      </a:r>
                      <a:endParaRPr lang="it-IT" sz="2000" b="1" dirty="0" smtClean="0"/>
                    </a:p>
                    <a:p>
                      <a:pPr marL="0" indent="0" algn="l">
                        <a:buFont typeface="Arial" panose="020B0604020202020204" pitchFamily="34" charset="0"/>
                        <a:buNone/>
                      </a:pPr>
                      <a:endParaRPr lang="it-IT" sz="2000" b="1" dirty="0"/>
                    </a:p>
                  </a:txBody>
                  <a:tcPr anchor="ct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89" name="Picture 2" descr="462eb044-3c9a-457c-8bf4-78cb23328716@eurprd01"/>
          <p:cNvPicPr>
            <a:picLocks noChangeAspect="1" noChangeArrowheads="1"/>
          </p:cNvPicPr>
          <p:nvPr/>
        </p:nvPicPr>
        <p:blipFill>
          <a:blip r:embed="rId3"/>
          <a:srcRect/>
          <a:stretch>
            <a:fillRect/>
          </a:stretch>
        </p:blipFill>
        <p:spPr bwMode="auto">
          <a:xfrm>
            <a:off x="10302875" y="314325"/>
            <a:ext cx="1579563" cy="590550"/>
          </a:xfrm>
          <a:prstGeom prst="rect">
            <a:avLst/>
          </a:prstGeom>
          <a:noFill/>
          <a:ln w="9525">
            <a:noFill/>
            <a:miter lim="800000"/>
            <a:headEnd/>
            <a:tailEnd/>
          </a:ln>
        </p:spPr>
      </p:pic>
      <p:sp>
        <p:nvSpPr>
          <p:cNvPr id="37890" name="CasellaDiTesto 6"/>
          <p:cNvSpPr txBox="1">
            <a:spLocks noChangeArrowheads="1"/>
          </p:cNvSpPr>
          <p:nvPr/>
        </p:nvSpPr>
        <p:spPr bwMode="auto">
          <a:xfrm>
            <a:off x="1473200" y="549275"/>
            <a:ext cx="8667750" cy="954088"/>
          </a:xfrm>
          <a:prstGeom prst="rect">
            <a:avLst/>
          </a:prstGeom>
          <a:noFill/>
          <a:ln w="9525">
            <a:noFill/>
            <a:miter lim="800000"/>
            <a:headEnd/>
            <a:tailEnd/>
          </a:ln>
        </p:spPr>
        <p:txBody>
          <a:bodyPr anchor="ctr">
            <a:spAutoFit/>
          </a:bodyPr>
          <a:lstStyle/>
          <a:p>
            <a:pPr algn="ctr"/>
            <a:r>
              <a:rPr lang="it-IT" sz="2800" b="1">
                <a:latin typeface="Calibri" pitchFamily="34" charset="0"/>
              </a:rPr>
              <a:t>Confronto fra tassazione di reddito prodotto in ipotesi di Co.Co.Pro e reddito prodotto in ipotesi di Partita IVA</a:t>
            </a:r>
          </a:p>
        </p:txBody>
      </p:sp>
      <p:sp>
        <p:nvSpPr>
          <p:cNvPr id="37891" name="CasellaDiTesto 7"/>
          <p:cNvSpPr txBox="1">
            <a:spLocks noChangeArrowheads="1"/>
          </p:cNvSpPr>
          <p:nvPr/>
        </p:nvSpPr>
        <p:spPr bwMode="auto">
          <a:xfrm>
            <a:off x="463550" y="5942013"/>
            <a:ext cx="10523538" cy="646112"/>
          </a:xfrm>
          <a:prstGeom prst="rect">
            <a:avLst/>
          </a:prstGeom>
          <a:noFill/>
          <a:ln w="9525">
            <a:noFill/>
            <a:miter lim="800000"/>
            <a:headEnd/>
            <a:tailEnd/>
          </a:ln>
        </p:spPr>
        <p:txBody>
          <a:bodyPr>
            <a:spAutoFit/>
          </a:bodyPr>
          <a:lstStyle/>
          <a:p>
            <a:r>
              <a:rPr lang="it-IT" b="1">
                <a:latin typeface="Calibri" pitchFamily="34" charset="0"/>
              </a:rPr>
              <a:t>Aliquota contributiva Liberi Professionisti = 27,00% + 0,72%</a:t>
            </a:r>
          </a:p>
          <a:p>
            <a:r>
              <a:rPr lang="it-IT" b="1">
                <a:latin typeface="Calibri" pitchFamily="34" charset="0"/>
              </a:rPr>
              <a:t>Aliquota contributiva Collaboratori = 31,00% + 0,72% di cui 2/3 carico ditta e 1/3 carico collaboratore</a:t>
            </a:r>
          </a:p>
        </p:txBody>
      </p:sp>
      <p:pic>
        <p:nvPicPr>
          <p:cNvPr id="37892" name="Immagine 4"/>
          <p:cNvPicPr>
            <a:picLocks noChangeAspect="1"/>
          </p:cNvPicPr>
          <p:nvPr/>
        </p:nvPicPr>
        <p:blipFill>
          <a:blip r:embed="rId4"/>
          <a:srcRect/>
          <a:stretch>
            <a:fillRect/>
          </a:stretch>
        </p:blipFill>
        <p:spPr bwMode="auto">
          <a:xfrm>
            <a:off x="274638" y="1885950"/>
            <a:ext cx="11607800" cy="3816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olo 1"/>
          <p:cNvSpPr>
            <a:spLocks noGrp="1"/>
          </p:cNvSpPr>
          <p:nvPr>
            <p:ph type="title"/>
          </p:nvPr>
        </p:nvSpPr>
        <p:spPr>
          <a:xfrm>
            <a:off x="782638" y="850900"/>
            <a:ext cx="10515600" cy="1138238"/>
          </a:xfrm>
        </p:spPr>
        <p:txBody>
          <a:bodyPr/>
          <a:lstStyle/>
          <a:p>
            <a:pPr algn="ctr"/>
            <a:r>
              <a:rPr lang="it-IT" sz="3200" b="1" u="sng" smtClean="0"/>
              <a:t>Attività Svolta in Forma di Società a Responsabilità Limitata</a:t>
            </a:r>
            <a:br>
              <a:rPr lang="it-IT" sz="3200" b="1" u="sng" smtClean="0"/>
            </a:br>
            <a:r>
              <a:rPr lang="it-IT" sz="3200" b="1" u="sng" smtClean="0"/>
              <a:t>Aspetti Generali</a:t>
            </a:r>
          </a:p>
        </p:txBody>
      </p:sp>
      <p:sp>
        <p:nvSpPr>
          <p:cNvPr id="3" name="Rettangolo 2"/>
          <p:cNvSpPr/>
          <p:nvPr/>
        </p:nvSpPr>
        <p:spPr>
          <a:xfrm>
            <a:off x="604838" y="2233613"/>
            <a:ext cx="3519487" cy="39655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3200" b="1" dirty="0"/>
              <a:t>Società a Responsabilità Limitata</a:t>
            </a:r>
            <a:endParaRPr lang="it-IT" sz="3200" b="1" dirty="0"/>
          </a:p>
        </p:txBody>
      </p:sp>
      <p:pic>
        <p:nvPicPr>
          <p:cNvPr id="39939" name="Picture 2" descr="462eb044-3c9a-457c-8bf4-78cb23328716@eurprd01"/>
          <p:cNvPicPr>
            <a:picLocks noChangeAspect="1" noChangeArrowheads="1"/>
          </p:cNvPicPr>
          <p:nvPr/>
        </p:nvPicPr>
        <p:blipFill>
          <a:blip r:embed="rId3"/>
          <a:srcRect/>
          <a:stretch>
            <a:fillRect/>
          </a:stretch>
        </p:blipFill>
        <p:spPr bwMode="auto">
          <a:xfrm>
            <a:off x="10302875" y="314325"/>
            <a:ext cx="1579563" cy="590550"/>
          </a:xfrm>
          <a:prstGeom prst="rect">
            <a:avLst/>
          </a:prstGeom>
          <a:noFill/>
          <a:ln w="9525">
            <a:noFill/>
            <a:miter lim="800000"/>
            <a:headEnd/>
            <a:tailEnd/>
          </a:ln>
        </p:spPr>
      </p:pic>
      <p:sp>
        <p:nvSpPr>
          <p:cNvPr id="17" name="Rettangolo 16"/>
          <p:cNvSpPr/>
          <p:nvPr/>
        </p:nvSpPr>
        <p:spPr>
          <a:xfrm>
            <a:off x="5354638" y="5329238"/>
            <a:ext cx="5737225" cy="8699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2400" dirty="0"/>
              <a:t>Iscrizione dei soci alla Gestione Separata  (solo in caso di erogazione di compensi) </a:t>
            </a:r>
            <a:endParaRPr lang="it-IT" sz="2400" dirty="0"/>
          </a:p>
        </p:txBody>
      </p:sp>
      <p:sp>
        <p:nvSpPr>
          <p:cNvPr id="20" name="Rettangolo 19"/>
          <p:cNvSpPr/>
          <p:nvPr/>
        </p:nvSpPr>
        <p:spPr>
          <a:xfrm>
            <a:off x="5354638" y="2233613"/>
            <a:ext cx="5737225" cy="8715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2400" dirty="0"/>
              <a:t>Reddito d’Impresa (principio di competenza)</a:t>
            </a:r>
          </a:p>
        </p:txBody>
      </p:sp>
      <p:sp>
        <p:nvSpPr>
          <p:cNvPr id="21" name="Rettangolo 20"/>
          <p:cNvSpPr/>
          <p:nvPr/>
        </p:nvSpPr>
        <p:spPr>
          <a:xfrm>
            <a:off x="5354638" y="3259138"/>
            <a:ext cx="5737225" cy="8699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2400" dirty="0"/>
              <a:t>Regime contabile </a:t>
            </a:r>
            <a:r>
              <a:rPr lang="it-IT" sz="2400" dirty="0"/>
              <a:t>ordinario</a:t>
            </a:r>
            <a:endParaRPr lang="it-IT" sz="2400" dirty="0"/>
          </a:p>
        </p:txBody>
      </p:sp>
      <p:sp>
        <p:nvSpPr>
          <p:cNvPr id="22" name="Rettangolo 21"/>
          <p:cNvSpPr/>
          <p:nvPr/>
        </p:nvSpPr>
        <p:spPr>
          <a:xfrm>
            <a:off x="5354638" y="4283075"/>
            <a:ext cx="5737225" cy="8699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2400" dirty="0"/>
              <a:t>Iscrizione dei soci lavoratori alla gestione commercianti (sempre</a:t>
            </a:r>
            <a:r>
              <a:rPr lang="it-IT" sz="2400" dirty="0"/>
              <a:t>) </a:t>
            </a:r>
            <a:endParaRPr lang="it-IT" sz="2400" dirty="0"/>
          </a:p>
        </p:txBody>
      </p:sp>
      <p:sp>
        <p:nvSpPr>
          <p:cNvPr id="4" name="Freccia a destra 3"/>
          <p:cNvSpPr/>
          <p:nvPr/>
        </p:nvSpPr>
        <p:spPr>
          <a:xfrm>
            <a:off x="4394200" y="2532063"/>
            <a:ext cx="682625" cy="2746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23" name="Freccia a destra 22"/>
          <p:cNvSpPr/>
          <p:nvPr/>
        </p:nvSpPr>
        <p:spPr>
          <a:xfrm>
            <a:off x="4406900" y="3552825"/>
            <a:ext cx="684213" cy="2746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24" name="Freccia a destra 23"/>
          <p:cNvSpPr/>
          <p:nvPr/>
        </p:nvSpPr>
        <p:spPr>
          <a:xfrm>
            <a:off x="4394200" y="4573588"/>
            <a:ext cx="682625" cy="2746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34" name="Freccia a destra 33"/>
          <p:cNvSpPr/>
          <p:nvPr/>
        </p:nvSpPr>
        <p:spPr>
          <a:xfrm>
            <a:off x="4406900" y="5626100"/>
            <a:ext cx="684213" cy="2762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olo 1"/>
          <p:cNvSpPr>
            <a:spLocks noGrp="1"/>
          </p:cNvSpPr>
          <p:nvPr>
            <p:ph type="title"/>
          </p:nvPr>
        </p:nvSpPr>
        <p:spPr>
          <a:xfrm>
            <a:off x="782638" y="850900"/>
            <a:ext cx="10288587" cy="1138238"/>
          </a:xfrm>
        </p:spPr>
        <p:txBody>
          <a:bodyPr/>
          <a:lstStyle/>
          <a:p>
            <a:pPr algn="ctr"/>
            <a:r>
              <a:rPr lang="it-IT" sz="3200" b="1" u="sng" smtClean="0"/>
              <a:t>Attività Svolta in Forma di Società a Responsabilità Limitata</a:t>
            </a:r>
            <a:br>
              <a:rPr lang="it-IT" sz="3200" b="1" u="sng" smtClean="0"/>
            </a:br>
            <a:r>
              <a:rPr lang="it-IT" sz="3200" b="1" u="sng" smtClean="0"/>
              <a:t>Aspetti Fiscali</a:t>
            </a:r>
          </a:p>
        </p:txBody>
      </p:sp>
      <p:sp>
        <p:nvSpPr>
          <p:cNvPr id="3" name="Rettangolo 2"/>
          <p:cNvSpPr/>
          <p:nvPr/>
        </p:nvSpPr>
        <p:spPr>
          <a:xfrm>
            <a:off x="1306513" y="2662238"/>
            <a:ext cx="3519487" cy="24876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3200" b="1" dirty="0"/>
              <a:t>Reddito S.R.L.</a:t>
            </a:r>
            <a:endParaRPr lang="it-IT" sz="3200" b="1" dirty="0"/>
          </a:p>
        </p:txBody>
      </p:sp>
      <p:pic>
        <p:nvPicPr>
          <p:cNvPr id="41987" name="Picture 2" descr="462eb044-3c9a-457c-8bf4-78cb23328716@eurprd01"/>
          <p:cNvPicPr>
            <a:picLocks noChangeAspect="1" noChangeArrowheads="1"/>
          </p:cNvPicPr>
          <p:nvPr/>
        </p:nvPicPr>
        <p:blipFill>
          <a:blip r:embed="rId3"/>
          <a:srcRect/>
          <a:stretch>
            <a:fillRect/>
          </a:stretch>
        </p:blipFill>
        <p:spPr bwMode="auto">
          <a:xfrm>
            <a:off x="10302875" y="314325"/>
            <a:ext cx="1579563" cy="590550"/>
          </a:xfrm>
          <a:prstGeom prst="rect">
            <a:avLst/>
          </a:prstGeom>
          <a:noFill/>
          <a:ln w="9525">
            <a:noFill/>
            <a:miter lim="800000"/>
            <a:headEnd/>
            <a:tailEnd/>
          </a:ln>
        </p:spPr>
      </p:pic>
      <p:sp>
        <p:nvSpPr>
          <p:cNvPr id="4" name="Freccia a destra 3"/>
          <p:cNvSpPr/>
          <p:nvPr/>
        </p:nvSpPr>
        <p:spPr>
          <a:xfrm rot="20419527">
            <a:off x="5573713" y="3278188"/>
            <a:ext cx="1193800" cy="2651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13" name="Rettangolo 12"/>
          <p:cNvSpPr/>
          <p:nvPr/>
        </p:nvSpPr>
        <p:spPr>
          <a:xfrm>
            <a:off x="7316788" y="2662238"/>
            <a:ext cx="3519487" cy="11128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3200" dirty="0"/>
              <a:t>IRES = 27,5</a:t>
            </a:r>
            <a:r>
              <a:rPr lang="it-IT" sz="3200" dirty="0"/>
              <a:t>%</a:t>
            </a:r>
            <a:endParaRPr lang="it-IT" sz="3200" dirty="0"/>
          </a:p>
        </p:txBody>
      </p:sp>
      <p:sp>
        <p:nvSpPr>
          <p:cNvPr id="9" name="Rettangolo 8"/>
          <p:cNvSpPr/>
          <p:nvPr/>
        </p:nvSpPr>
        <p:spPr>
          <a:xfrm>
            <a:off x="7316788" y="4038600"/>
            <a:ext cx="3519487" cy="1111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3200" dirty="0"/>
              <a:t>IRAP </a:t>
            </a:r>
            <a:r>
              <a:rPr lang="it-IT" sz="3200" dirty="0"/>
              <a:t>= 3,9%</a:t>
            </a:r>
          </a:p>
        </p:txBody>
      </p:sp>
      <p:sp>
        <p:nvSpPr>
          <p:cNvPr id="10" name="Freccia a destra 9"/>
          <p:cNvSpPr/>
          <p:nvPr/>
        </p:nvSpPr>
        <p:spPr>
          <a:xfrm rot="1403889">
            <a:off x="5559425" y="4291013"/>
            <a:ext cx="1193800" cy="2635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olo 1"/>
          <p:cNvSpPr>
            <a:spLocks noGrp="1"/>
          </p:cNvSpPr>
          <p:nvPr>
            <p:ph type="title"/>
          </p:nvPr>
        </p:nvSpPr>
        <p:spPr>
          <a:xfrm>
            <a:off x="782638" y="850900"/>
            <a:ext cx="10288587" cy="906463"/>
          </a:xfrm>
        </p:spPr>
        <p:txBody>
          <a:bodyPr/>
          <a:lstStyle/>
          <a:p>
            <a:pPr algn="ctr"/>
            <a:r>
              <a:rPr lang="it-IT" sz="3200" b="1" u="sng" smtClean="0"/>
              <a:t>Imponibilità in capo ai soci degli utili distribuiti</a:t>
            </a:r>
          </a:p>
        </p:txBody>
      </p:sp>
      <p:sp>
        <p:nvSpPr>
          <p:cNvPr id="3" name="Rettangolo 2"/>
          <p:cNvSpPr/>
          <p:nvPr/>
        </p:nvSpPr>
        <p:spPr>
          <a:xfrm>
            <a:off x="1306513" y="2662238"/>
            <a:ext cx="3519487" cy="24876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3200" b="1" dirty="0"/>
              <a:t>Dividendi distribuiti ai Soci</a:t>
            </a:r>
            <a:endParaRPr lang="it-IT" sz="3200" b="1" dirty="0"/>
          </a:p>
        </p:txBody>
      </p:sp>
      <p:pic>
        <p:nvPicPr>
          <p:cNvPr id="44035" name="Picture 2" descr="462eb044-3c9a-457c-8bf4-78cb23328716@eurprd01"/>
          <p:cNvPicPr>
            <a:picLocks noChangeAspect="1" noChangeArrowheads="1"/>
          </p:cNvPicPr>
          <p:nvPr/>
        </p:nvPicPr>
        <p:blipFill>
          <a:blip r:embed="rId3"/>
          <a:srcRect/>
          <a:stretch>
            <a:fillRect/>
          </a:stretch>
        </p:blipFill>
        <p:spPr bwMode="auto">
          <a:xfrm>
            <a:off x="10302875" y="314325"/>
            <a:ext cx="1579563" cy="590550"/>
          </a:xfrm>
          <a:prstGeom prst="rect">
            <a:avLst/>
          </a:prstGeom>
          <a:noFill/>
          <a:ln w="9525">
            <a:noFill/>
            <a:miter lim="800000"/>
            <a:headEnd/>
            <a:tailEnd/>
          </a:ln>
        </p:spPr>
      </p:pic>
      <p:sp>
        <p:nvSpPr>
          <p:cNvPr id="4" name="Freccia a destra 3"/>
          <p:cNvSpPr/>
          <p:nvPr/>
        </p:nvSpPr>
        <p:spPr>
          <a:xfrm rot="20419527">
            <a:off x="5111750" y="3087688"/>
            <a:ext cx="1193800" cy="2635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13" name="Rettangolo 12"/>
          <p:cNvSpPr/>
          <p:nvPr/>
        </p:nvSpPr>
        <p:spPr>
          <a:xfrm>
            <a:off x="6669088" y="1987550"/>
            <a:ext cx="4187825" cy="15573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b="1" u="sng" dirty="0"/>
              <a:t>Partecipazione qualificata (&gt; 25%)</a:t>
            </a:r>
            <a:r>
              <a:rPr lang="it-IT" dirty="0"/>
              <a:t>:</a:t>
            </a:r>
          </a:p>
          <a:p>
            <a:pPr algn="ctr" fontAlgn="auto">
              <a:spcBef>
                <a:spcPts val="0"/>
              </a:spcBef>
              <a:spcAft>
                <a:spcPts val="0"/>
              </a:spcAft>
              <a:defRPr/>
            </a:pPr>
            <a:endParaRPr lang="it-IT" dirty="0"/>
          </a:p>
          <a:p>
            <a:pPr algn="ctr" fontAlgn="auto">
              <a:spcBef>
                <a:spcPts val="0"/>
              </a:spcBef>
              <a:spcAft>
                <a:spcPts val="0"/>
              </a:spcAft>
              <a:defRPr/>
            </a:pPr>
            <a:r>
              <a:rPr lang="it-IT" dirty="0"/>
              <a:t> il 49,72 del dividendo va a formare il reddito Imponibile Socio</a:t>
            </a:r>
            <a:endParaRPr lang="it-IT" dirty="0"/>
          </a:p>
        </p:txBody>
      </p:sp>
      <p:sp>
        <p:nvSpPr>
          <p:cNvPr id="10" name="Freccia a destra 9"/>
          <p:cNvSpPr/>
          <p:nvPr/>
        </p:nvSpPr>
        <p:spPr>
          <a:xfrm rot="1403889">
            <a:off x="5118100" y="4387850"/>
            <a:ext cx="1193800" cy="2651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11" name="Rettangolo 10"/>
          <p:cNvSpPr/>
          <p:nvPr/>
        </p:nvSpPr>
        <p:spPr>
          <a:xfrm>
            <a:off x="6669088" y="4162425"/>
            <a:ext cx="4187825" cy="1555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b="1" u="sng" dirty="0"/>
              <a:t>Partecipazione non qualificata (≤ 25%)</a:t>
            </a:r>
            <a:r>
              <a:rPr lang="it-IT" dirty="0"/>
              <a:t>:</a:t>
            </a:r>
          </a:p>
          <a:p>
            <a:pPr algn="ctr" fontAlgn="auto">
              <a:spcBef>
                <a:spcPts val="0"/>
              </a:spcBef>
              <a:spcAft>
                <a:spcPts val="0"/>
              </a:spcAft>
              <a:defRPr/>
            </a:pPr>
            <a:endParaRPr lang="it-IT" dirty="0"/>
          </a:p>
          <a:p>
            <a:pPr algn="ctr" fontAlgn="auto">
              <a:spcBef>
                <a:spcPts val="0"/>
              </a:spcBef>
              <a:spcAft>
                <a:spcPts val="0"/>
              </a:spcAft>
              <a:defRPr/>
            </a:pPr>
            <a:r>
              <a:rPr lang="it-IT" dirty="0"/>
              <a:t>Il dividendo è assoggettato ad una ritenuta alla fonte del 26% - </a:t>
            </a:r>
            <a:r>
              <a:rPr lang="it-IT" b="1" u="sng" dirty="0"/>
              <a:t>NON</a:t>
            </a:r>
            <a:r>
              <a:rPr lang="it-IT" dirty="0"/>
              <a:t> va a formare reddito imponibile del socio</a:t>
            </a:r>
            <a:endParaRPr lang="it-IT"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85838" y="904875"/>
            <a:ext cx="10515600" cy="692150"/>
          </a:xfrm>
        </p:spPr>
        <p:txBody>
          <a:bodyPr rtlCol="0">
            <a:normAutofit fontScale="90000"/>
          </a:bodyPr>
          <a:lstStyle/>
          <a:p>
            <a:pPr algn="ctr" fontAlgn="auto">
              <a:spcAft>
                <a:spcPts val="0"/>
              </a:spcAft>
              <a:defRPr/>
            </a:pPr>
            <a:r>
              <a:rPr lang="it-IT" sz="2400" b="1" dirty="0" smtClean="0"/>
              <a:t>Esempio di tassazione in capo a S.r.l. con n. 2 soci al 50% </a:t>
            </a:r>
            <a:r>
              <a:rPr lang="it-IT" sz="2400" b="1" dirty="0"/>
              <a:t>i</a:t>
            </a:r>
            <a:r>
              <a:rPr lang="it-IT" sz="2400" b="1" dirty="0" smtClean="0"/>
              <a:t>n ipotesi di pagamento di compensi e  ed in ipotesi senza pagamento di compenso</a:t>
            </a:r>
            <a:endParaRPr lang="it-IT" sz="2400" b="1" dirty="0"/>
          </a:p>
        </p:txBody>
      </p:sp>
      <p:pic>
        <p:nvPicPr>
          <p:cNvPr id="46082" name="Picture 2" descr="462eb044-3c9a-457c-8bf4-78cb23328716@eurprd01"/>
          <p:cNvPicPr>
            <a:picLocks noChangeAspect="1" noChangeArrowheads="1"/>
          </p:cNvPicPr>
          <p:nvPr/>
        </p:nvPicPr>
        <p:blipFill>
          <a:blip r:embed="rId2"/>
          <a:srcRect/>
          <a:stretch>
            <a:fillRect/>
          </a:stretch>
        </p:blipFill>
        <p:spPr bwMode="auto">
          <a:xfrm>
            <a:off x="10302875" y="314325"/>
            <a:ext cx="1579563" cy="590550"/>
          </a:xfrm>
          <a:prstGeom prst="rect">
            <a:avLst/>
          </a:prstGeom>
          <a:noFill/>
          <a:ln w="9525">
            <a:noFill/>
            <a:miter lim="800000"/>
            <a:headEnd/>
            <a:tailEnd/>
          </a:ln>
        </p:spPr>
      </p:pic>
      <p:pic>
        <p:nvPicPr>
          <p:cNvPr id="46083" name="Picture 2"/>
          <p:cNvPicPr>
            <a:picLocks noChangeAspect="1" noChangeArrowheads="1"/>
          </p:cNvPicPr>
          <p:nvPr/>
        </p:nvPicPr>
        <p:blipFill>
          <a:blip r:embed="rId3"/>
          <a:srcRect/>
          <a:stretch>
            <a:fillRect/>
          </a:stretch>
        </p:blipFill>
        <p:spPr bwMode="auto">
          <a:xfrm>
            <a:off x="374650" y="1873250"/>
            <a:ext cx="11383963" cy="42814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69950" y="979488"/>
            <a:ext cx="10515600" cy="692150"/>
          </a:xfrm>
        </p:spPr>
        <p:txBody>
          <a:bodyPr rtlCol="0">
            <a:normAutofit fontScale="90000"/>
          </a:bodyPr>
          <a:lstStyle/>
          <a:p>
            <a:pPr algn="ctr" fontAlgn="auto">
              <a:spcAft>
                <a:spcPts val="0"/>
              </a:spcAft>
              <a:defRPr/>
            </a:pPr>
            <a:r>
              <a:rPr lang="it-IT" sz="2400" b="1" dirty="0" smtClean="0"/>
              <a:t>Esempio di tassazione in capo ai singoli soci in ipotesi di pagamento di compensi e dividendi,  in ipotesi di pagamento di soli dividendi ed in ipotesi di pagamento di soli compensi</a:t>
            </a:r>
            <a:endParaRPr lang="it-IT" sz="2400" b="1" dirty="0"/>
          </a:p>
        </p:txBody>
      </p:sp>
      <p:pic>
        <p:nvPicPr>
          <p:cNvPr id="47106" name="Picture 2" descr="462eb044-3c9a-457c-8bf4-78cb23328716@eurprd01"/>
          <p:cNvPicPr>
            <a:picLocks noChangeAspect="1" noChangeArrowheads="1"/>
          </p:cNvPicPr>
          <p:nvPr/>
        </p:nvPicPr>
        <p:blipFill>
          <a:blip r:embed="rId2"/>
          <a:srcRect/>
          <a:stretch>
            <a:fillRect/>
          </a:stretch>
        </p:blipFill>
        <p:spPr bwMode="auto">
          <a:xfrm>
            <a:off x="10302875" y="314325"/>
            <a:ext cx="1579563" cy="590550"/>
          </a:xfrm>
          <a:prstGeom prst="rect">
            <a:avLst/>
          </a:prstGeom>
          <a:noFill/>
          <a:ln w="9525">
            <a:noFill/>
            <a:miter lim="800000"/>
            <a:headEnd/>
            <a:tailEnd/>
          </a:ln>
        </p:spPr>
      </p:pic>
      <p:pic>
        <p:nvPicPr>
          <p:cNvPr id="47107" name="Immagine 2"/>
          <p:cNvPicPr>
            <a:picLocks noChangeAspect="1"/>
          </p:cNvPicPr>
          <p:nvPr/>
        </p:nvPicPr>
        <p:blipFill>
          <a:blip r:embed="rId3"/>
          <a:srcRect/>
          <a:stretch>
            <a:fillRect/>
          </a:stretch>
        </p:blipFill>
        <p:spPr bwMode="auto">
          <a:xfrm>
            <a:off x="350838" y="2166938"/>
            <a:ext cx="11379200" cy="4089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olo 1"/>
          <p:cNvSpPr>
            <a:spLocks noGrp="1"/>
          </p:cNvSpPr>
          <p:nvPr>
            <p:ph type="title"/>
          </p:nvPr>
        </p:nvSpPr>
        <p:spPr>
          <a:xfrm>
            <a:off x="838200" y="684213"/>
            <a:ext cx="10515600" cy="673100"/>
          </a:xfrm>
        </p:spPr>
        <p:txBody>
          <a:bodyPr/>
          <a:lstStyle/>
          <a:p>
            <a:pPr algn="ctr"/>
            <a:r>
              <a:rPr lang="it-IT" sz="3200" b="1" u="sng" smtClean="0"/>
              <a:t>Il Regime Contabile Forfettario</a:t>
            </a:r>
          </a:p>
        </p:txBody>
      </p:sp>
      <p:sp>
        <p:nvSpPr>
          <p:cNvPr id="5" name="Freccia a destra 4"/>
          <p:cNvSpPr/>
          <p:nvPr/>
        </p:nvSpPr>
        <p:spPr>
          <a:xfrm>
            <a:off x="1460500" y="2955925"/>
            <a:ext cx="1795463" cy="9890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48131" name="CasellaDiTesto 6"/>
          <p:cNvSpPr txBox="1">
            <a:spLocks noChangeArrowheads="1"/>
          </p:cNvSpPr>
          <p:nvPr/>
        </p:nvSpPr>
        <p:spPr bwMode="auto">
          <a:xfrm>
            <a:off x="3752850" y="1692275"/>
            <a:ext cx="7600950" cy="3970338"/>
          </a:xfrm>
          <a:prstGeom prst="rect">
            <a:avLst/>
          </a:prstGeom>
          <a:noFill/>
          <a:ln w="9525">
            <a:noFill/>
            <a:miter lim="800000"/>
            <a:headEnd/>
            <a:tailEnd/>
          </a:ln>
        </p:spPr>
        <p:txBody>
          <a:bodyPr>
            <a:spAutoFit/>
          </a:bodyPr>
          <a:lstStyle/>
          <a:p>
            <a:r>
              <a:rPr lang="it-IT" sz="2800">
                <a:latin typeface="Calibri" pitchFamily="34" charset="0"/>
              </a:rPr>
              <a:t>Possono adottare il regime forfettario i professionisti che hanno conseguito nell’anno precedente, o se iniziano l’attività, presumono di conseguire, compensi non superiori ad euro 30.000.</a:t>
            </a:r>
          </a:p>
          <a:p>
            <a:r>
              <a:rPr lang="it-IT" sz="2800">
                <a:latin typeface="Calibri" pitchFamily="34" charset="0"/>
              </a:rPr>
              <a:t>L’indicazione della scelta deve essere esercitata  nella dichiarazione di inizio attività o, se effettuata in esercizi successivi, in dichiarazione IVA o in Modello Unico.</a:t>
            </a:r>
          </a:p>
        </p:txBody>
      </p:sp>
      <p:pic>
        <p:nvPicPr>
          <p:cNvPr id="48132" name="Picture 2" descr="462eb044-3c9a-457c-8bf4-78cb23328716@eurprd01"/>
          <p:cNvPicPr>
            <a:picLocks noChangeAspect="1" noChangeArrowheads="1"/>
          </p:cNvPicPr>
          <p:nvPr/>
        </p:nvPicPr>
        <p:blipFill>
          <a:blip r:embed="rId3"/>
          <a:srcRect/>
          <a:stretch>
            <a:fillRect/>
          </a:stretch>
        </p:blipFill>
        <p:spPr bwMode="auto">
          <a:xfrm>
            <a:off x="10302875" y="314325"/>
            <a:ext cx="1579563" cy="5905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olo 1"/>
          <p:cNvSpPr>
            <a:spLocks noGrp="1"/>
          </p:cNvSpPr>
          <p:nvPr>
            <p:ph type="title"/>
          </p:nvPr>
        </p:nvSpPr>
        <p:spPr>
          <a:xfrm>
            <a:off x="838200" y="684213"/>
            <a:ext cx="10515600" cy="673100"/>
          </a:xfrm>
        </p:spPr>
        <p:txBody>
          <a:bodyPr/>
          <a:lstStyle/>
          <a:p>
            <a:pPr algn="ctr"/>
            <a:r>
              <a:rPr lang="it-IT" sz="3200" b="1" u="sng" smtClean="0"/>
              <a:t>Il Regime Contabile Forfettario</a:t>
            </a:r>
          </a:p>
        </p:txBody>
      </p:sp>
      <p:sp>
        <p:nvSpPr>
          <p:cNvPr id="4" name="Pentagono 3"/>
          <p:cNvSpPr/>
          <p:nvPr/>
        </p:nvSpPr>
        <p:spPr>
          <a:xfrm>
            <a:off x="1023938" y="2660650"/>
            <a:ext cx="3616325" cy="1338263"/>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2400" b="1" dirty="0"/>
              <a:t>I Requisiti e le condizioni di accesso</a:t>
            </a:r>
          </a:p>
        </p:txBody>
      </p:sp>
      <p:sp>
        <p:nvSpPr>
          <p:cNvPr id="6" name="Rettangolo 5"/>
          <p:cNvSpPr/>
          <p:nvPr/>
        </p:nvSpPr>
        <p:spPr>
          <a:xfrm>
            <a:off x="5335588" y="1979613"/>
            <a:ext cx="4586287" cy="6683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2400" b="1" dirty="0"/>
              <a:t>Compensi percepiti ≤ € 30.000</a:t>
            </a:r>
            <a:endParaRPr lang="it-IT" sz="2400" b="1" dirty="0"/>
          </a:p>
        </p:txBody>
      </p:sp>
      <p:sp>
        <p:nvSpPr>
          <p:cNvPr id="8" name="Rettangolo 7"/>
          <p:cNvSpPr/>
          <p:nvPr/>
        </p:nvSpPr>
        <p:spPr>
          <a:xfrm>
            <a:off x="5335588" y="2947988"/>
            <a:ext cx="4586287" cy="6683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2400" b="1" dirty="0"/>
              <a:t>Spese per dipendenti o collaboratori ≤ e 5.000</a:t>
            </a:r>
            <a:endParaRPr lang="it-IT" sz="2400" b="1" dirty="0"/>
          </a:p>
        </p:txBody>
      </p:sp>
      <p:sp>
        <p:nvSpPr>
          <p:cNvPr id="9" name="Rettangolo 8"/>
          <p:cNvSpPr/>
          <p:nvPr/>
        </p:nvSpPr>
        <p:spPr>
          <a:xfrm>
            <a:off x="5372100" y="3951288"/>
            <a:ext cx="4586288" cy="6683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2400" b="1" dirty="0"/>
              <a:t>Costo complessivo di beni  strumentali ≤ € 20.000</a:t>
            </a:r>
            <a:endParaRPr lang="it-IT" sz="2400" b="1" dirty="0"/>
          </a:p>
        </p:txBody>
      </p:sp>
      <p:pic>
        <p:nvPicPr>
          <p:cNvPr id="50182" name="Picture 2" descr="462eb044-3c9a-457c-8bf4-78cb23328716@eurprd01"/>
          <p:cNvPicPr>
            <a:picLocks noChangeAspect="1" noChangeArrowheads="1"/>
          </p:cNvPicPr>
          <p:nvPr/>
        </p:nvPicPr>
        <p:blipFill>
          <a:blip r:embed="rId3"/>
          <a:srcRect/>
          <a:stretch>
            <a:fillRect/>
          </a:stretch>
        </p:blipFill>
        <p:spPr bwMode="auto">
          <a:xfrm>
            <a:off x="10302875" y="314325"/>
            <a:ext cx="1579563" cy="5905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olo 1"/>
          <p:cNvSpPr>
            <a:spLocks noGrp="1"/>
          </p:cNvSpPr>
          <p:nvPr>
            <p:ph type="title"/>
          </p:nvPr>
        </p:nvSpPr>
        <p:spPr>
          <a:xfrm>
            <a:off x="1025525" y="904875"/>
            <a:ext cx="10515600" cy="658813"/>
          </a:xfrm>
        </p:spPr>
        <p:txBody>
          <a:bodyPr/>
          <a:lstStyle/>
          <a:p>
            <a:pPr algn="ctr"/>
            <a:r>
              <a:rPr lang="it-IT" sz="3200" b="1" u="sng" smtClean="0"/>
              <a:t>Cosa fare quando si inizia l’attività da libero professionista</a:t>
            </a:r>
          </a:p>
        </p:txBody>
      </p:sp>
      <p:sp>
        <p:nvSpPr>
          <p:cNvPr id="17410" name="Segnaposto contenuto 2"/>
          <p:cNvSpPr>
            <a:spLocks noGrp="1"/>
          </p:cNvSpPr>
          <p:nvPr>
            <p:ph idx="1"/>
          </p:nvPr>
        </p:nvSpPr>
        <p:spPr>
          <a:xfrm>
            <a:off x="1025525" y="2154238"/>
            <a:ext cx="10515600" cy="1147762"/>
          </a:xfrm>
        </p:spPr>
        <p:txBody>
          <a:bodyPr/>
          <a:lstStyle/>
          <a:p>
            <a:pPr marL="0" indent="0">
              <a:buFont typeface="Arial" charset="0"/>
              <a:buNone/>
            </a:pPr>
            <a:r>
              <a:rPr lang="it-IT" sz="2400" smtClean="0"/>
              <a:t>Già in questa prima fase di compilazione del modulo di apertura della partita IVA si devono fare delle scelte importanti che avranno influenza sulla gestione fiscale ed amministrativa dell’attività che si andrà a svolgere</a:t>
            </a:r>
          </a:p>
        </p:txBody>
      </p:sp>
      <p:sp>
        <p:nvSpPr>
          <p:cNvPr id="17411" name="CasellaDiTesto 5"/>
          <p:cNvSpPr txBox="1">
            <a:spLocks noChangeArrowheads="1"/>
          </p:cNvSpPr>
          <p:nvPr/>
        </p:nvSpPr>
        <p:spPr bwMode="auto">
          <a:xfrm>
            <a:off x="1147763" y="3611563"/>
            <a:ext cx="7777162" cy="2308225"/>
          </a:xfrm>
          <a:prstGeom prst="rect">
            <a:avLst/>
          </a:prstGeom>
          <a:noFill/>
          <a:ln w="9525">
            <a:noFill/>
            <a:miter lim="800000"/>
            <a:headEnd/>
            <a:tailEnd/>
          </a:ln>
        </p:spPr>
        <p:txBody>
          <a:bodyPr>
            <a:spAutoFit/>
          </a:bodyPr>
          <a:lstStyle/>
          <a:p>
            <a:pPr marL="342900" indent="-342900">
              <a:lnSpc>
                <a:spcPct val="150000"/>
              </a:lnSpc>
              <a:buFont typeface="Wingdings" pitchFamily="2" charset="2"/>
              <a:buChar char="Ø"/>
            </a:pPr>
            <a:r>
              <a:rPr lang="it-IT" sz="2400">
                <a:latin typeface="Calibri" pitchFamily="34" charset="0"/>
              </a:rPr>
              <a:t>Scelta della forma giuiridica</a:t>
            </a:r>
          </a:p>
          <a:p>
            <a:pPr marL="342900" indent="-342900">
              <a:lnSpc>
                <a:spcPct val="150000"/>
              </a:lnSpc>
              <a:buFont typeface="Wingdings" pitchFamily="2" charset="2"/>
              <a:buChar char="Ø"/>
            </a:pPr>
            <a:r>
              <a:rPr lang="it-IT" sz="2400">
                <a:latin typeface="Calibri" pitchFamily="34" charset="0"/>
              </a:rPr>
              <a:t>scelta del regime contabile </a:t>
            </a:r>
          </a:p>
          <a:p>
            <a:pPr marL="342900" indent="-342900">
              <a:lnSpc>
                <a:spcPct val="150000"/>
              </a:lnSpc>
              <a:buFont typeface="Wingdings" pitchFamily="2" charset="2"/>
              <a:buChar char="Ø"/>
            </a:pPr>
            <a:r>
              <a:rPr lang="it-IT" sz="2400">
                <a:latin typeface="Calibri" pitchFamily="34" charset="0"/>
              </a:rPr>
              <a:t>scelta della periodicità di liquidazione e versamento dell’IVA</a:t>
            </a:r>
          </a:p>
        </p:txBody>
      </p:sp>
      <p:pic>
        <p:nvPicPr>
          <p:cNvPr id="17412" name="Picture 2" descr="462eb044-3c9a-457c-8bf4-78cb23328716@eurprd01"/>
          <p:cNvPicPr>
            <a:picLocks noChangeAspect="1" noChangeArrowheads="1"/>
          </p:cNvPicPr>
          <p:nvPr/>
        </p:nvPicPr>
        <p:blipFill>
          <a:blip r:embed="rId3"/>
          <a:srcRect/>
          <a:stretch>
            <a:fillRect/>
          </a:stretch>
        </p:blipFill>
        <p:spPr bwMode="auto">
          <a:xfrm>
            <a:off x="10302875" y="314325"/>
            <a:ext cx="1579563" cy="5905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5" name="Immagine 6"/>
          <p:cNvPicPr>
            <a:picLocks noChangeAspect="1"/>
          </p:cNvPicPr>
          <p:nvPr/>
        </p:nvPicPr>
        <p:blipFill>
          <a:blip r:embed="rId3"/>
          <a:srcRect/>
          <a:stretch>
            <a:fillRect/>
          </a:stretch>
        </p:blipFill>
        <p:spPr bwMode="auto">
          <a:xfrm>
            <a:off x="269875" y="5459413"/>
            <a:ext cx="11734800" cy="1398587"/>
          </a:xfrm>
          <a:prstGeom prst="rect">
            <a:avLst/>
          </a:prstGeom>
          <a:noFill/>
          <a:ln w="9525">
            <a:noFill/>
            <a:miter lim="800000"/>
            <a:headEnd/>
            <a:tailEnd/>
          </a:ln>
        </p:spPr>
      </p:pic>
      <p:pic>
        <p:nvPicPr>
          <p:cNvPr id="52226" name="Immagine 3"/>
          <p:cNvPicPr>
            <a:picLocks noChangeAspect="1"/>
          </p:cNvPicPr>
          <p:nvPr/>
        </p:nvPicPr>
        <p:blipFill>
          <a:blip r:embed="rId4"/>
          <a:srcRect/>
          <a:stretch>
            <a:fillRect/>
          </a:stretch>
        </p:blipFill>
        <p:spPr bwMode="auto">
          <a:xfrm>
            <a:off x="269875" y="300038"/>
            <a:ext cx="11795125" cy="1406525"/>
          </a:xfrm>
          <a:prstGeom prst="rect">
            <a:avLst/>
          </a:prstGeom>
          <a:noFill/>
          <a:ln w="9525">
            <a:noFill/>
            <a:miter lim="800000"/>
            <a:headEnd/>
            <a:tailEnd/>
          </a:ln>
        </p:spPr>
      </p:pic>
      <p:sp>
        <p:nvSpPr>
          <p:cNvPr id="52227" name="Rectangle 4"/>
          <p:cNvSpPr>
            <a:spLocks noChangeArrowheads="1"/>
          </p:cNvSpPr>
          <p:nvPr/>
        </p:nvSpPr>
        <p:spPr bwMode="auto">
          <a:xfrm>
            <a:off x="3783013" y="2127250"/>
            <a:ext cx="4953000" cy="3232150"/>
          </a:xfrm>
          <a:prstGeom prst="rect">
            <a:avLst/>
          </a:prstGeom>
          <a:noFill/>
          <a:ln w="9525">
            <a:noFill/>
            <a:miter lim="800000"/>
            <a:headEnd/>
            <a:tailEnd/>
          </a:ln>
        </p:spPr>
        <p:txBody>
          <a:bodyPr wrap="none">
            <a:spAutoFit/>
          </a:bodyPr>
          <a:lstStyle/>
          <a:p>
            <a:pPr algn="ctr"/>
            <a:r>
              <a:rPr lang="it-IT" sz="3600">
                <a:latin typeface="Calibri" pitchFamily="34" charset="0"/>
              </a:rPr>
              <a:t>Studio MyBusiness</a:t>
            </a:r>
          </a:p>
          <a:p>
            <a:pPr algn="ctr"/>
            <a:r>
              <a:rPr lang="it-IT" sz="2800">
                <a:latin typeface="Calibri" pitchFamily="34" charset="0"/>
              </a:rPr>
              <a:t>Via Mantegna 43/3 – Tombolo</a:t>
            </a:r>
          </a:p>
          <a:p>
            <a:pPr algn="ctr"/>
            <a:r>
              <a:rPr lang="it-IT" sz="2800">
                <a:latin typeface="Calibri" pitchFamily="34" charset="0"/>
              </a:rPr>
              <a:t>Tel.: 049/5999274</a:t>
            </a:r>
          </a:p>
          <a:p>
            <a:pPr algn="ctr"/>
            <a:endParaRPr lang="it-IT" sz="2800">
              <a:latin typeface="Calibri" pitchFamily="34" charset="0"/>
              <a:hlinkClick r:id="rId5"/>
            </a:endParaRPr>
          </a:p>
          <a:p>
            <a:pPr algn="ctr"/>
            <a:r>
              <a:rPr lang="it-IT" sz="2800">
                <a:latin typeface="Calibri" pitchFamily="34" charset="0"/>
                <a:hlinkClick r:id="rId5"/>
              </a:rPr>
              <a:t>info@studiomybusiness.it</a:t>
            </a:r>
            <a:endParaRPr lang="it-IT" sz="2800">
              <a:latin typeface="Calibri" pitchFamily="34" charset="0"/>
            </a:endParaRPr>
          </a:p>
          <a:p>
            <a:pPr algn="ctr"/>
            <a:endParaRPr lang="it-IT" sz="2800">
              <a:latin typeface="Calibri" pitchFamily="34" charset="0"/>
            </a:endParaRPr>
          </a:p>
          <a:p>
            <a:pPr algn="ctr"/>
            <a:r>
              <a:rPr lang="it-IT" sz="2800">
                <a:latin typeface="Calibri" pitchFamily="34" charset="0"/>
                <a:hlinkClick r:id="rId6"/>
              </a:rPr>
              <a:t>www.studiomybusiness.it</a:t>
            </a:r>
            <a:r>
              <a:rPr lang="it-IT" sz="2800">
                <a:latin typeface="Calibri" pitchFamily="34" charset="0"/>
              </a:rPr>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olo 1"/>
          <p:cNvSpPr>
            <a:spLocks noGrp="1"/>
          </p:cNvSpPr>
          <p:nvPr>
            <p:ph type="title"/>
          </p:nvPr>
        </p:nvSpPr>
        <p:spPr/>
        <p:txBody>
          <a:bodyPr/>
          <a:lstStyle/>
          <a:p>
            <a:pPr algn="ctr"/>
            <a:r>
              <a:rPr lang="it-IT" sz="3200" b="1" u="sng" smtClean="0"/>
              <a:t>La Scelta della Forma Giuridica</a:t>
            </a:r>
          </a:p>
        </p:txBody>
      </p:sp>
      <p:sp>
        <p:nvSpPr>
          <p:cNvPr id="4" name="Pentagono 3"/>
          <p:cNvSpPr/>
          <p:nvPr/>
        </p:nvSpPr>
        <p:spPr>
          <a:xfrm>
            <a:off x="1728788" y="2087563"/>
            <a:ext cx="2674937" cy="133826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2400" b="1" dirty="0"/>
              <a:t>Persona </a:t>
            </a:r>
            <a:r>
              <a:rPr lang="it-IT" sz="2400" b="1" dirty="0" err="1"/>
              <a:t>Fisca</a:t>
            </a:r>
            <a:endParaRPr lang="it-IT" sz="2400" b="1" dirty="0"/>
          </a:p>
        </p:txBody>
      </p:sp>
      <p:sp>
        <p:nvSpPr>
          <p:cNvPr id="5" name="Pentagono 4"/>
          <p:cNvSpPr/>
          <p:nvPr/>
        </p:nvSpPr>
        <p:spPr>
          <a:xfrm>
            <a:off x="1728788" y="4097338"/>
            <a:ext cx="2674937" cy="133667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2400" b="1" dirty="0"/>
              <a:t>Società</a:t>
            </a:r>
          </a:p>
        </p:txBody>
      </p:sp>
      <p:sp>
        <p:nvSpPr>
          <p:cNvPr id="6" name="Pentagono 5"/>
          <p:cNvSpPr/>
          <p:nvPr/>
        </p:nvSpPr>
        <p:spPr>
          <a:xfrm>
            <a:off x="4719638" y="2087563"/>
            <a:ext cx="2674937" cy="133826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2400" b="1" dirty="0"/>
              <a:t>Reddito di Lavoro Autonomo</a:t>
            </a:r>
          </a:p>
        </p:txBody>
      </p:sp>
      <p:sp>
        <p:nvSpPr>
          <p:cNvPr id="7" name="Pentagono 6"/>
          <p:cNvSpPr/>
          <p:nvPr/>
        </p:nvSpPr>
        <p:spPr>
          <a:xfrm>
            <a:off x="4719638" y="4003675"/>
            <a:ext cx="2674937" cy="133667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2400" b="1" dirty="0"/>
              <a:t>Reddito d’Impresa</a:t>
            </a:r>
          </a:p>
        </p:txBody>
      </p:sp>
      <p:sp>
        <p:nvSpPr>
          <p:cNvPr id="10" name="Rettangolo arrotondato 9"/>
          <p:cNvSpPr/>
          <p:nvPr/>
        </p:nvSpPr>
        <p:spPr>
          <a:xfrm>
            <a:off x="7710488" y="2087563"/>
            <a:ext cx="2565400" cy="13382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2400" b="1" dirty="0"/>
              <a:t>Iscrizione INPS Gestione Separata</a:t>
            </a:r>
          </a:p>
        </p:txBody>
      </p:sp>
      <p:sp>
        <p:nvSpPr>
          <p:cNvPr id="12" name="Rettangolo arrotondato 11"/>
          <p:cNvSpPr/>
          <p:nvPr/>
        </p:nvSpPr>
        <p:spPr>
          <a:xfrm>
            <a:off x="7710488" y="4003675"/>
            <a:ext cx="2565400" cy="13366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2400" b="1" dirty="0"/>
              <a:t>Iscrizione INPS Gestione Commercianti</a:t>
            </a:r>
          </a:p>
        </p:txBody>
      </p:sp>
      <p:pic>
        <p:nvPicPr>
          <p:cNvPr id="19464" name="Picture 2" descr="462eb044-3c9a-457c-8bf4-78cb23328716@eurprd01"/>
          <p:cNvPicPr>
            <a:picLocks noChangeAspect="1" noChangeArrowheads="1"/>
          </p:cNvPicPr>
          <p:nvPr/>
        </p:nvPicPr>
        <p:blipFill>
          <a:blip r:embed="rId3"/>
          <a:srcRect/>
          <a:stretch>
            <a:fillRect/>
          </a:stretch>
        </p:blipFill>
        <p:spPr bwMode="auto">
          <a:xfrm>
            <a:off x="10302875" y="314325"/>
            <a:ext cx="1579563" cy="5905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olo 1"/>
          <p:cNvSpPr>
            <a:spLocks noGrp="1"/>
          </p:cNvSpPr>
          <p:nvPr>
            <p:ph type="title"/>
          </p:nvPr>
        </p:nvSpPr>
        <p:spPr>
          <a:xfrm>
            <a:off x="838200" y="365125"/>
            <a:ext cx="10515600" cy="850900"/>
          </a:xfrm>
        </p:spPr>
        <p:txBody>
          <a:bodyPr/>
          <a:lstStyle/>
          <a:p>
            <a:pPr algn="ctr"/>
            <a:r>
              <a:rPr lang="it-IT" sz="3200" b="1" u="sng" smtClean="0"/>
              <a:t>Scelta del regime contabile</a:t>
            </a:r>
          </a:p>
        </p:txBody>
      </p:sp>
      <p:sp>
        <p:nvSpPr>
          <p:cNvPr id="3" name="Segnaposto contenuto 2"/>
          <p:cNvSpPr>
            <a:spLocks noGrp="1"/>
          </p:cNvSpPr>
          <p:nvPr>
            <p:ph idx="1"/>
          </p:nvPr>
        </p:nvSpPr>
        <p:spPr/>
        <p:txBody>
          <a:bodyPr rtlCol="0">
            <a:normAutofit/>
          </a:bodyPr>
          <a:lstStyle/>
          <a:p>
            <a:pPr marL="0" indent="0" fontAlgn="auto">
              <a:spcAft>
                <a:spcPts val="0"/>
              </a:spcAft>
              <a:buFont typeface="Arial" panose="020B0604020202020204" pitchFamily="34" charset="0"/>
              <a:buNone/>
              <a:defRPr/>
            </a:pPr>
            <a:r>
              <a:rPr lang="it-IT" sz="2400" dirty="0"/>
              <a:t>Complessivamente i regimi </a:t>
            </a:r>
            <a:r>
              <a:rPr lang="it-IT" sz="2400" dirty="0" smtClean="0"/>
              <a:t>contabili </a:t>
            </a:r>
            <a:r>
              <a:rPr lang="it-IT" sz="2400" dirty="0"/>
              <a:t>previsti per i </a:t>
            </a:r>
            <a:r>
              <a:rPr lang="it-IT" sz="2400" dirty="0" smtClean="0"/>
              <a:t>professionisti </a:t>
            </a:r>
            <a:r>
              <a:rPr lang="it-IT" sz="2400" dirty="0"/>
              <a:t>sono: </a:t>
            </a:r>
            <a:endParaRPr lang="it-IT" sz="2400" dirty="0" smtClean="0"/>
          </a:p>
          <a:p>
            <a:pPr marL="630238" indent="-363538" fontAlgn="auto">
              <a:spcAft>
                <a:spcPts val="0"/>
              </a:spcAft>
              <a:buFont typeface="Arial" panose="020B0604020202020204" pitchFamily="34" charset="0"/>
              <a:buNone/>
              <a:defRPr/>
            </a:pPr>
            <a:endParaRPr lang="it-IT" sz="2400" dirty="0"/>
          </a:p>
          <a:p>
            <a:pPr marL="630238" indent="-363538" fontAlgn="auto">
              <a:spcAft>
                <a:spcPts val="0"/>
              </a:spcAft>
              <a:buFont typeface="Wingdings" panose="05000000000000000000" pitchFamily="2" charset="2"/>
              <a:buChar char="Ø"/>
              <a:defRPr/>
            </a:pPr>
            <a:r>
              <a:rPr lang="it-IT" sz="2400" u="sng" dirty="0" smtClean="0"/>
              <a:t>regime della contabilità semplificata (regime naturale);</a:t>
            </a:r>
          </a:p>
          <a:p>
            <a:pPr marL="630238" indent="-363538" fontAlgn="auto">
              <a:spcAft>
                <a:spcPts val="0"/>
              </a:spcAft>
              <a:buFont typeface="Wingdings" panose="05000000000000000000" pitchFamily="2" charset="2"/>
              <a:buChar char="Ø"/>
              <a:defRPr/>
            </a:pPr>
            <a:r>
              <a:rPr lang="it-IT" sz="2400" dirty="0" smtClean="0"/>
              <a:t>regime </a:t>
            </a:r>
            <a:r>
              <a:rPr lang="it-IT" sz="2400" dirty="0"/>
              <a:t>della contabilità ordinaria (su opzione);</a:t>
            </a:r>
          </a:p>
          <a:p>
            <a:pPr marL="630238" indent="-363538" fontAlgn="auto">
              <a:spcAft>
                <a:spcPts val="0"/>
              </a:spcAft>
              <a:buFont typeface="Wingdings" panose="05000000000000000000" pitchFamily="2" charset="2"/>
              <a:buChar char="Ø"/>
              <a:defRPr/>
            </a:pPr>
            <a:r>
              <a:rPr lang="it-IT" sz="2400" dirty="0" smtClean="0"/>
              <a:t>regime forfettario ex art. 1 comma 54 Legge 190/2014 modificato dalla legge 28 dicembre 2015 n. 208;</a:t>
            </a:r>
          </a:p>
          <a:p>
            <a:pPr marL="630238" indent="-363538" fontAlgn="auto">
              <a:spcAft>
                <a:spcPts val="0"/>
              </a:spcAft>
              <a:buFont typeface="Wingdings" panose="05000000000000000000" pitchFamily="2" charset="2"/>
              <a:buChar char="Ø"/>
              <a:defRPr/>
            </a:pPr>
            <a:r>
              <a:rPr lang="it-IT" sz="2400" dirty="0" smtClean="0"/>
              <a:t>regime </a:t>
            </a:r>
            <a:r>
              <a:rPr lang="it-IT" sz="2400" dirty="0"/>
              <a:t>dei minimi (solo per attività già iniziate al </a:t>
            </a:r>
            <a:r>
              <a:rPr lang="it-IT" sz="2400" dirty="0" smtClean="0"/>
              <a:t>31.12.2015)</a:t>
            </a:r>
            <a:endParaRPr lang="it-IT" sz="2400" dirty="0"/>
          </a:p>
          <a:p>
            <a:pPr marL="0" indent="0" fontAlgn="auto">
              <a:spcAft>
                <a:spcPts val="0"/>
              </a:spcAft>
              <a:buFont typeface="Arial" panose="020B0604020202020204" pitchFamily="34" charset="0"/>
              <a:buNone/>
              <a:tabLst>
                <a:tab pos="355600" algn="l"/>
              </a:tabLst>
              <a:defRPr/>
            </a:pPr>
            <a:endParaRPr lang="it-IT" dirty="0"/>
          </a:p>
        </p:txBody>
      </p:sp>
      <p:pic>
        <p:nvPicPr>
          <p:cNvPr id="21507" name="Picture 2" descr="462eb044-3c9a-457c-8bf4-78cb23328716@eurprd01"/>
          <p:cNvPicPr>
            <a:picLocks noChangeAspect="1" noChangeArrowheads="1"/>
          </p:cNvPicPr>
          <p:nvPr/>
        </p:nvPicPr>
        <p:blipFill>
          <a:blip r:embed="rId3"/>
          <a:srcRect/>
          <a:stretch>
            <a:fillRect/>
          </a:stretch>
        </p:blipFill>
        <p:spPr bwMode="auto">
          <a:xfrm>
            <a:off x="10302875" y="314325"/>
            <a:ext cx="1579563" cy="5905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olo 1"/>
          <p:cNvSpPr>
            <a:spLocks noGrp="1"/>
          </p:cNvSpPr>
          <p:nvPr>
            <p:ph type="title"/>
          </p:nvPr>
        </p:nvSpPr>
        <p:spPr>
          <a:xfrm>
            <a:off x="838200" y="642938"/>
            <a:ext cx="10515600" cy="673100"/>
          </a:xfrm>
        </p:spPr>
        <p:txBody>
          <a:bodyPr/>
          <a:lstStyle/>
          <a:p>
            <a:pPr algn="ctr"/>
            <a:r>
              <a:rPr lang="it-IT" sz="3200" b="1" u="sng" smtClean="0"/>
              <a:t>Il Regime Contabile Semplificato</a:t>
            </a:r>
          </a:p>
        </p:txBody>
      </p:sp>
      <p:sp>
        <p:nvSpPr>
          <p:cNvPr id="23554" name="CasellaDiTesto 3"/>
          <p:cNvSpPr txBox="1">
            <a:spLocks noChangeArrowheads="1"/>
          </p:cNvSpPr>
          <p:nvPr/>
        </p:nvSpPr>
        <p:spPr bwMode="auto">
          <a:xfrm>
            <a:off x="2124075" y="1497013"/>
            <a:ext cx="3681413" cy="646112"/>
          </a:xfrm>
          <a:prstGeom prst="rect">
            <a:avLst/>
          </a:prstGeom>
          <a:noFill/>
          <a:ln w="9525">
            <a:noFill/>
            <a:miter lim="800000"/>
            <a:headEnd/>
            <a:tailEnd/>
          </a:ln>
        </p:spPr>
        <p:txBody>
          <a:bodyPr>
            <a:spAutoFit/>
          </a:bodyPr>
          <a:lstStyle/>
          <a:p>
            <a:pPr algn="just">
              <a:lnSpc>
                <a:spcPct val="150000"/>
              </a:lnSpc>
            </a:pPr>
            <a:r>
              <a:rPr lang="it-IT" sz="2400" u="sng">
                <a:latin typeface="Calibri" pitchFamily="34" charset="0"/>
              </a:rPr>
              <a:t>Determinazione del Reddito</a:t>
            </a:r>
          </a:p>
        </p:txBody>
      </p:sp>
      <p:sp>
        <p:nvSpPr>
          <p:cNvPr id="8" name="Rettangolo 7"/>
          <p:cNvSpPr/>
          <p:nvPr/>
        </p:nvSpPr>
        <p:spPr>
          <a:xfrm>
            <a:off x="2051050" y="4183063"/>
            <a:ext cx="3268663" cy="9413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3600" dirty="0"/>
              <a:t>Ricavi percepiti</a:t>
            </a:r>
            <a:endParaRPr lang="it-IT" sz="3600" dirty="0"/>
          </a:p>
        </p:txBody>
      </p:sp>
      <p:sp>
        <p:nvSpPr>
          <p:cNvPr id="9" name="Freccia a destra 8"/>
          <p:cNvSpPr/>
          <p:nvPr/>
        </p:nvSpPr>
        <p:spPr>
          <a:xfrm>
            <a:off x="6248400" y="1831975"/>
            <a:ext cx="887413" cy="1809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23557" name="CasellaDiTesto 11"/>
          <p:cNvSpPr txBox="1">
            <a:spLocks noChangeArrowheads="1"/>
          </p:cNvSpPr>
          <p:nvPr/>
        </p:nvSpPr>
        <p:spPr bwMode="auto">
          <a:xfrm>
            <a:off x="7578725" y="1657350"/>
            <a:ext cx="2341563" cy="461963"/>
          </a:xfrm>
          <a:prstGeom prst="rect">
            <a:avLst/>
          </a:prstGeom>
          <a:noFill/>
          <a:ln w="9525">
            <a:noFill/>
            <a:miter lim="800000"/>
            <a:headEnd/>
            <a:tailEnd/>
          </a:ln>
        </p:spPr>
        <p:txBody>
          <a:bodyPr>
            <a:spAutoFit/>
          </a:bodyPr>
          <a:lstStyle/>
          <a:p>
            <a:r>
              <a:rPr lang="it-IT" sz="2400" u="sng">
                <a:latin typeface="Calibri" pitchFamily="34" charset="0"/>
              </a:rPr>
              <a:t>Principio di Cassa</a:t>
            </a:r>
          </a:p>
        </p:txBody>
      </p:sp>
      <p:sp>
        <p:nvSpPr>
          <p:cNvPr id="23558" name="CasellaDiTesto 14"/>
          <p:cNvSpPr txBox="1">
            <a:spLocks noChangeArrowheads="1"/>
          </p:cNvSpPr>
          <p:nvPr/>
        </p:nvSpPr>
        <p:spPr bwMode="auto">
          <a:xfrm>
            <a:off x="5653088" y="4392613"/>
            <a:ext cx="1330325" cy="523875"/>
          </a:xfrm>
          <a:prstGeom prst="rect">
            <a:avLst/>
          </a:prstGeom>
          <a:noFill/>
          <a:ln w="9525">
            <a:noFill/>
            <a:miter lim="800000"/>
            <a:headEnd/>
            <a:tailEnd/>
          </a:ln>
        </p:spPr>
        <p:txBody>
          <a:bodyPr>
            <a:spAutoFit/>
          </a:bodyPr>
          <a:lstStyle/>
          <a:p>
            <a:pPr algn="ctr"/>
            <a:r>
              <a:rPr lang="it-IT" sz="2800" b="1">
                <a:latin typeface="Calibri" pitchFamily="34" charset="0"/>
              </a:rPr>
              <a:t>meno</a:t>
            </a:r>
          </a:p>
        </p:txBody>
      </p:sp>
      <p:sp>
        <p:nvSpPr>
          <p:cNvPr id="16" name="Rettangolo 15"/>
          <p:cNvSpPr/>
          <p:nvPr/>
        </p:nvSpPr>
        <p:spPr>
          <a:xfrm>
            <a:off x="7315200" y="4183063"/>
            <a:ext cx="3270250" cy="9413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3600" dirty="0"/>
              <a:t>Spese sostenute</a:t>
            </a:r>
            <a:endParaRPr lang="it-IT" sz="3600" dirty="0"/>
          </a:p>
        </p:txBody>
      </p:sp>
      <p:sp>
        <p:nvSpPr>
          <p:cNvPr id="17" name="Rettangolo 16"/>
          <p:cNvSpPr/>
          <p:nvPr/>
        </p:nvSpPr>
        <p:spPr>
          <a:xfrm>
            <a:off x="2182813" y="2659063"/>
            <a:ext cx="7826375" cy="4159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3600" dirty="0"/>
              <a:t>Reddito Imponibile IRPEF</a:t>
            </a:r>
            <a:endParaRPr lang="it-IT" sz="3600" dirty="0"/>
          </a:p>
        </p:txBody>
      </p:sp>
      <p:sp>
        <p:nvSpPr>
          <p:cNvPr id="18" name="Freccia in giù 17"/>
          <p:cNvSpPr/>
          <p:nvPr/>
        </p:nvSpPr>
        <p:spPr>
          <a:xfrm>
            <a:off x="3684588" y="3203575"/>
            <a:ext cx="471487" cy="8318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19" name="Freccia in giù 18"/>
          <p:cNvSpPr/>
          <p:nvPr/>
        </p:nvSpPr>
        <p:spPr>
          <a:xfrm>
            <a:off x="8713788" y="3228975"/>
            <a:ext cx="471487" cy="8302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pic>
        <p:nvPicPr>
          <p:cNvPr id="23563" name="Picture 2" descr="462eb044-3c9a-457c-8bf4-78cb23328716@eurprd01"/>
          <p:cNvPicPr>
            <a:picLocks noChangeAspect="1" noChangeArrowheads="1"/>
          </p:cNvPicPr>
          <p:nvPr/>
        </p:nvPicPr>
        <p:blipFill>
          <a:blip r:embed="rId3"/>
          <a:srcRect/>
          <a:stretch>
            <a:fillRect/>
          </a:stretch>
        </p:blipFill>
        <p:spPr bwMode="auto">
          <a:xfrm>
            <a:off x="10302875" y="314325"/>
            <a:ext cx="1579563" cy="5905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olo 1"/>
          <p:cNvSpPr>
            <a:spLocks noGrp="1"/>
          </p:cNvSpPr>
          <p:nvPr>
            <p:ph type="title"/>
          </p:nvPr>
        </p:nvSpPr>
        <p:spPr>
          <a:xfrm>
            <a:off x="838200" y="642938"/>
            <a:ext cx="10515600" cy="673100"/>
          </a:xfrm>
        </p:spPr>
        <p:txBody>
          <a:bodyPr/>
          <a:lstStyle/>
          <a:p>
            <a:pPr algn="ctr"/>
            <a:r>
              <a:rPr lang="it-IT" sz="3200" b="1" u="sng" smtClean="0"/>
              <a:t>Il Regime Contabile Semplificato</a:t>
            </a:r>
          </a:p>
        </p:txBody>
      </p:sp>
      <p:sp>
        <p:nvSpPr>
          <p:cNvPr id="4" name="CasellaDiTesto 3"/>
          <p:cNvSpPr txBox="1"/>
          <p:nvPr/>
        </p:nvSpPr>
        <p:spPr>
          <a:xfrm>
            <a:off x="974725" y="1631950"/>
            <a:ext cx="10242550" cy="3970338"/>
          </a:xfrm>
          <a:prstGeom prst="rect">
            <a:avLst/>
          </a:prstGeom>
          <a:noFill/>
        </p:spPr>
        <p:txBody>
          <a:bodyPr>
            <a:spAutoFit/>
          </a:bodyPr>
          <a:lstStyle/>
          <a:p>
            <a:pPr algn="just" fontAlgn="auto">
              <a:lnSpc>
                <a:spcPct val="150000"/>
              </a:lnSpc>
              <a:spcBef>
                <a:spcPts val="0"/>
              </a:spcBef>
              <a:spcAft>
                <a:spcPts val="0"/>
              </a:spcAft>
              <a:defRPr/>
            </a:pPr>
            <a:r>
              <a:rPr lang="it-IT" sz="2400" u="sng" dirty="0">
                <a:latin typeface="+mn-lt"/>
                <a:cs typeface="+mn-cs"/>
              </a:rPr>
              <a:t>Il sistema prevede </a:t>
            </a:r>
            <a:r>
              <a:rPr lang="it-IT" sz="2400" u="sng" dirty="0">
                <a:latin typeface="+mn-lt"/>
                <a:cs typeface="+mn-cs"/>
              </a:rPr>
              <a:t> </a:t>
            </a:r>
            <a:r>
              <a:rPr lang="it-IT" sz="2400" u="sng" dirty="0">
                <a:latin typeface="+mn-lt"/>
                <a:cs typeface="+mn-cs"/>
              </a:rPr>
              <a:t>la tenuta dei seguenti registri</a:t>
            </a:r>
            <a:r>
              <a:rPr lang="it-IT" sz="2400" dirty="0">
                <a:latin typeface="+mn-lt"/>
                <a:cs typeface="+mn-cs"/>
              </a:rPr>
              <a:t>: </a:t>
            </a:r>
            <a:endParaRPr lang="it-IT" sz="2400" dirty="0">
              <a:latin typeface="+mn-lt"/>
              <a:cs typeface="+mn-cs"/>
            </a:endParaRPr>
          </a:p>
          <a:p>
            <a:pPr marL="342900" indent="-342900" algn="just" fontAlgn="auto">
              <a:lnSpc>
                <a:spcPct val="150000"/>
              </a:lnSpc>
              <a:spcBef>
                <a:spcPts val="0"/>
              </a:spcBef>
              <a:spcAft>
                <a:spcPts val="0"/>
              </a:spcAft>
              <a:buFont typeface="Wingdings" panose="05000000000000000000" pitchFamily="2" charset="2"/>
              <a:buChar char="Ø"/>
              <a:defRPr/>
            </a:pPr>
            <a:r>
              <a:rPr lang="it-IT" sz="2400" dirty="0">
                <a:latin typeface="+mn-lt"/>
                <a:cs typeface="+mn-cs"/>
              </a:rPr>
              <a:t>registro degli </a:t>
            </a:r>
            <a:r>
              <a:rPr lang="it-IT" sz="2400" dirty="0">
                <a:latin typeface="+mn-lt"/>
                <a:cs typeface="+mn-cs"/>
              </a:rPr>
              <a:t>incassi e </a:t>
            </a:r>
            <a:r>
              <a:rPr lang="it-IT" sz="2400" dirty="0">
                <a:latin typeface="+mn-lt"/>
                <a:cs typeface="+mn-cs"/>
              </a:rPr>
              <a:t>pagamenti, valido ai fine delle imposte dirette, nel quale devono essere annotati cronologicamente, entro sessanta giorni, gli incassi ricevuti o i pagamenti effettuati, oltre alle quote </a:t>
            </a:r>
            <a:r>
              <a:rPr lang="it-IT" sz="2400" dirty="0">
                <a:latin typeface="+mn-lt"/>
                <a:cs typeface="+mn-cs"/>
              </a:rPr>
              <a:t>di ammortamento e, globalmente, le spese per lavoro dipendente;</a:t>
            </a:r>
          </a:p>
          <a:p>
            <a:pPr marL="342900" indent="-342900" algn="just" fontAlgn="auto">
              <a:lnSpc>
                <a:spcPct val="150000"/>
              </a:lnSpc>
              <a:spcBef>
                <a:spcPts val="0"/>
              </a:spcBef>
              <a:spcAft>
                <a:spcPts val="0"/>
              </a:spcAft>
              <a:buFont typeface="Wingdings" panose="05000000000000000000" pitchFamily="2" charset="2"/>
              <a:buChar char="Ø"/>
              <a:defRPr/>
            </a:pPr>
            <a:r>
              <a:rPr lang="it-IT" sz="2400" dirty="0">
                <a:latin typeface="+mn-lt"/>
                <a:cs typeface="+mn-cs"/>
              </a:rPr>
              <a:t>registri Iva acquisti e fatture emesse;</a:t>
            </a:r>
          </a:p>
          <a:p>
            <a:pPr marL="342900" indent="-342900" algn="just" fontAlgn="auto">
              <a:lnSpc>
                <a:spcPct val="150000"/>
              </a:lnSpc>
              <a:spcBef>
                <a:spcPts val="0"/>
              </a:spcBef>
              <a:spcAft>
                <a:spcPts val="0"/>
              </a:spcAft>
              <a:buFont typeface="Wingdings" panose="05000000000000000000" pitchFamily="2" charset="2"/>
              <a:buChar char="Ø"/>
              <a:defRPr/>
            </a:pPr>
            <a:r>
              <a:rPr lang="it-IT" sz="2400" dirty="0">
                <a:latin typeface="+mn-lt"/>
                <a:cs typeface="+mn-cs"/>
              </a:rPr>
              <a:t>Libro unico del lavoro (in presenza di personale dipendente).</a:t>
            </a:r>
            <a:endParaRPr lang="it-IT" sz="2400" dirty="0">
              <a:latin typeface="+mn-lt"/>
              <a:cs typeface="+mn-cs"/>
            </a:endParaRPr>
          </a:p>
        </p:txBody>
      </p:sp>
      <p:pic>
        <p:nvPicPr>
          <p:cNvPr id="25603" name="Picture 2" descr="462eb044-3c9a-457c-8bf4-78cb23328716@eurprd01"/>
          <p:cNvPicPr>
            <a:picLocks noChangeAspect="1" noChangeArrowheads="1"/>
          </p:cNvPicPr>
          <p:nvPr/>
        </p:nvPicPr>
        <p:blipFill>
          <a:blip r:embed="rId3"/>
          <a:srcRect/>
          <a:stretch>
            <a:fillRect/>
          </a:stretch>
        </p:blipFill>
        <p:spPr bwMode="auto">
          <a:xfrm>
            <a:off x="10302875" y="314325"/>
            <a:ext cx="1579563" cy="5905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olo 1"/>
          <p:cNvSpPr>
            <a:spLocks noGrp="1"/>
          </p:cNvSpPr>
          <p:nvPr>
            <p:ph type="title"/>
          </p:nvPr>
        </p:nvSpPr>
        <p:spPr>
          <a:xfrm>
            <a:off x="793750" y="393700"/>
            <a:ext cx="10515600" cy="674688"/>
          </a:xfrm>
        </p:spPr>
        <p:txBody>
          <a:bodyPr/>
          <a:lstStyle/>
          <a:p>
            <a:pPr algn="ctr"/>
            <a:r>
              <a:rPr lang="it-IT" sz="3200" b="1" u="sng" smtClean="0"/>
              <a:t>Il Regime Contabile Semplificato</a:t>
            </a:r>
          </a:p>
        </p:txBody>
      </p:sp>
      <p:graphicFrame>
        <p:nvGraphicFramePr>
          <p:cNvPr id="4" name="Tabella 3"/>
          <p:cNvGraphicFramePr>
            <a:graphicFrameLocks noGrp="1"/>
          </p:cNvGraphicFramePr>
          <p:nvPr/>
        </p:nvGraphicFramePr>
        <p:xfrm>
          <a:off x="1398588" y="1535113"/>
          <a:ext cx="9032875" cy="3978275"/>
        </p:xfrm>
        <a:graphic>
          <a:graphicData uri="http://schemas.openxmlformats.org/drawingml/2006/table">
            <a:tbl>
              <a:tblPr firstRow="1" bandRow="1">
                <a:tableStyleId>{5C22544A-7EE6-4342-B048-85BDC9FD1C3A}</a:tableStyleId>
              </a:tblPr>
              <a:tblGrid>
                <a:gridCol w="1406125"/>
                <a:gridCol w="4033643"/>
                <a:gridCol w="1461633"/>
                <a:gridCol w="2130641"/>
              </a:tblGrid>
              <a:tr h="344783">
                <a:tc rowSpan="10">
                  <a:txBody>
                    <a:bodyPr/>
                    <a:lstStyle/>
                    <a:p>
                      <a:pPr algn="ctr"/>
                      <a:r>
                        <a:rPr lang="it-IT" dirty="0" smtClean="0"/>
                        <a:t>Beni Strumentali</a:t>
                      </a:r>
                      <a:endParaRPr lang="it-IT" dirty="0"/>
                    </a:p>
                  </a:txBody>
                  <a:tcPr anchor="ctr"/>
                </a:tc>
                <a:tc>
                  <a:txBody>
                    <a:bodyPr/>
                    <a:lstStyle/>
                    <a:p>
                      <a:pPr algn="ctr"/>
                      <a:r>
                        <a:rPr lang="it-IT" dirty="0" smtClean="0"/>
                        <a:t>Tipo Bene</a:t>
                      </a:r>
                      <a:endParaRPr lang="it-IT" dirty="0"/>
                    </a:p>
                  </a:txBody>
                  <a:tcPr anchor="ctr"/>
                </a:tc>
                <a:tc>
                  <a:txBody>
                    <a:bodyPr/>
                    <a:lstStyle/>
                    <a:p>
                      <a:pPr algn="ctr"/>
                      <a:r>
                        <a:rPr lang="it-IT" dirty="0" smtClean="0"/>
                        <a:t>% Deducibilità</a:t>
                      </a:r>
                      <a:endParaRPr lang="it-IT" dirty="0"/>
                    </a:p>
                  </a:txBody>
                  <a:tcPr anchor="ctr"/>
                </a:tc>
                <a:tc>
                  <a:txBody>
                    <a:bodyPr/>
                    <a:lstStyle/>
                    <a:p>
                      <a:pPr algn="ctr"/>
                      <a:r>
                        <a:rPr lang="it-IT" dirty="0" smtClean="0"/>
                        <a:t>Spesa Massima Deducibile</a:t>
                      </a:r>
                      <a:endParaRPr lang="it-IT" dirty="0"/>
                    </a:p>
                  </a:txBody>
                  <a:tcPr anchor="ctr"/>
                </a:tc>
              </a:tr>
              <a:tr h="370840">
                <a:tc vMerge="1">
                  <a:txBody>
                    <a:bodyPr/>
                    <a:lstStyle/>
                    <a:p>
                      <a:endParaRPr lang="it-IT" sz="1400" dirty="0"/>
                    </a:p>
                  </a:txBody>
                  <a:tcPr/>
                </a:tc>
                <a:tc>
                  <a:txBody>
                    <a:bodyPr/>
                    <a:lstStyle/>
                    <a:p>
                      <a:r>
                        <a:rPr lang="it-IT" sz="1400" baseline="0" dirty="0" smtClean="0"/>
                        <a:t>Acquisto Autovettura</a:t>
                      </a:r>
                      <a:endParaRPr lang="it-IT" sz="1400" dirty="0"/>
                    </a:p>
                  </a:txBody>
                  <a:tcPr/>
                </a:tc>
                <a:tc>
                  <a:txBody>
                    <a:bodyPr/>
                    <a:lstStyle/>
                    <a:p>
                      <a:pPr algn="ctr"/>
                      <a:r>
                        <a:rPr lang="it-IT" sz="1400" dirty="0" smtClean="0"/>
                        <a:t>20%</a:t>
                      </a:r>
                    </a:p>
                  </a:txBody>
                  <a:tcPr/>
                </a:tc>
                <a:tc>
                  <a:txBody>
                    <a:bodyPr/>
                    <a:lstStyle/>
                    <a:p>
                      <a:pPr algn="ctr"/>
                      <a:r>
                        <a:rPr lang="it-IT" sz="1400" dirty="0" smtClean="0"/>
                        <a:t>€ 18.075,99</a:t>
                      </a:r>
                    </a:p>
                  </a:txBody>
                  <a:tcPr/>
                </a:tc>
              </a:tr>
              <a:tr h="370840">
                <a:tc vMerge="1">
                  <a:txBody>
                    <a:bodyPr/>
                    <a:lstStyle/>
                    <a:p>
                      <a:endParaRPr lang="it-IT" sz="1400" dirty="0"/>
                    </a:p>
                  </a:txBody>
                  <a:tcPr/>
                </a:tc>
                <a:tc>
                  <a:txBody>
                    <a:bodyPr/>
                    <a:lstStyle/>
                    <a:p>
                      <a:r>
                        <a:rPr lang="it-IT" sz="1400" baseline="0" dirty="0" smtClean="0"/>
                        <a:t>Acquisto Motociclo</a:t>
                      </a:r>
                      <a:endParaRPr lang="it-IT" sz="1400" dirty="0"/>
                    </a:p>
                  </a:txBody>
                  <a:tcPr/>
                </a:tc>
                <a:tc>
                  <a:txBody>
                    <a:bodyPr/>
                    <a:lstStyle/>
                    <a:p>
                      <a:pPr algn="ctr"/>
                      <a:r>
                        <a:rPr lang="it-IT" sz="1400" dirty="0" smtClean="0"/>
                        <a:t>20%</a:t>
                      </a:r>
                    </a:p>
                  </a:txBody>
                  <a:tcPr/>
                </a:tc>
                <a:tc>
                  <a:txBody>
                    <a:bodyPr/>
                    <a:lstStyle/>
                    <a:p>
                      <a:pPr algn="ctr"/>
                      <a:r>
                        <a:rPr lang="it-IT" sz="1400" dirty="0" smtClean="0"/>
                        <a:t>€ 4.131,66</a:t>
                      </a:r>
                      <a:endParaRPr lang="it-IT" sz="1400" dirty="0"/>
                    </a:p>
                  </a:txBody>
                  <a:tcPr/>
                </a:tc>
              </a:tr>
              <a:tr h="370840">
                <a:tc vMerge="1">
                  <a:txBody>
                    <a:bodyPr/>
                    <a:lstStyle/>
                    <a:p>
                      <a:endParaRPr lang="it-IT" sz="1400" dirty="0"/>
                    </a:p>
                  </a:txBody>
                  <a:tcPr/>
                </a:tc>
                <a:tc>
                  <a:txBody>
                    <a:bodyPr/>
                    <a:lstStyle/>
                    <a:p>
                      <a:r>
                        <a:rPr lang="it-IT" sz="1400" dirty="0" smtClean="0"/>
                        <a:t>Acquisto Ciclomotore</a:t>
                      </a:r>
                      <a:endParaRPr lang="it-IT" sz="1400" dirty="0"/>
                    </a:p>
                  </a:txBody>
                  <a:tcPr/>
                </a:tc>
                <a:tc>
                  <a:txBody>
                    <a:bodyPr/>
                    <a:lstStyle/>
                    <a:p>
                      <a:pPr algn="ctr"/>
                      <a:r>
                        <a:rPr lang="it-IT" sz="1400" dirty="0" smtClean="0"/>
                        <a:t>20%</a:t>
                      </a:r>
                    </a:p>
                  </a:txBody>
                  <a:tcPr/>
                </a:tc>
                <a:tc>
                  <a:txBody>
                    <a:bodyPr/>
                    <a:lstStyle/>
                    <a:p>
                      <a:pPr algn="ctr"/>
                      <a:r>
                        <a:rPr lang="it-IT" sz="1400" dirty="0" smtClean="0"/>
                        <a:t>€ 2.065,83</a:t>
                      </a:r>
                      <a:endParaRPr lang="it-IT" sz="1400" dirty="0"/>
                    </a:p>
                  </a:txBody>
                  <a:tcPr/>
                </a:tc>
              </a:tr>
              <a:tr h="370840">
                <a:tc vMerge="1">
                  <a:txBody>
                    <a:bodyPr/>
                    <a:lstStyle/>
                    <a:p>
                      <a:endParaRPr lang="it-IT" sz="1400" dirty="0"/>
                    </a:p>
                  </a:txBody>
                  <a:tcPr/>
                </a:tc>
                <a:tc>
                  <a:txBody>
                    <a:bodyPr/>
                    <a:lstStyle/>
                    <a:p>
                      <a:r>
                        <a:rPr lang="it-IT" sz="1400" dirty="0" smtClean="0"/>
                        <a:t>Noleggio Autovettura</a:t>
                      </a:r>
                      <a:endParaRPr lang="it-IT" sz="1400" dirty="0"/>
                    </a:p>
                  </a:txBody>
                  <a:tcPr/>
                </a:tc>
                <a:tc>
                  <a:txBody>
                    <a:bodyPr/>
                    <a:lstStyle/>
                    <a:p>
                      <a:pPr algn="ctr"/>
                      <a:r>
                        <a:rPr lang="it-IT" sz="1400" dirty="0" smtClean="0"/>
                        <a:t>20%</a:t>
                      </a:r>
                    </a:p>
                  </a:txBody>
                  <a:tcPr/>
                </a:tc>
                <a:tc>
                  <a:txBody>
                    <a:bodyPr/>
                    <a:lstStyle/>
                    <a:p>
                      <a:pPr algn="ctr"/>
                      <a:r>
                        <a:rPr lang="it-IT" sz="1400" dirty="0" smtClean="0"/>
                        <a:t>€ 3.615,20</a:t>
                      </a:r>
                      <a:endParaRPr lang="it-IT" sz="1400" dirty="0"/>
                    </a:p>
                  </a:txBody>
                  <a:tcPr/>
                </a:tc>
              </a:tr>
              <a:tr h="370840">
                <a:tc vMerge="1">
                  <a:txBody>
                    <a:bodyPr/>
                    <a:lstStyle/>
                    <a:p>
                      <a:endParaRPr lang="it-IT" sz="1400" dirty="0"/>
                    </a:p>
                  </a:txBody>
                  <a:tcPr/>
                </a:tc>
                <a:tc>
                  <a:txBody>
                    <a:bodyPr/>
                    <a:lstStyle/>
                    <a:p>
                      <a:r>
                        <a:rPr lang="it-IT" sz="1400" dirty="0" smtClean="0"/>
                        <a:t>Noleggio Motorino</a:t>
                      </a:r>
                      <a:endParaRPr lang="it-IT" sz="1400" dirty="0"/>
                    </a:p>
                  </a:txBody>
                  <a:tcPr/>
                </a:tc>
                <a:tc>
                  <a:txBody>
                    <a:bodyPr/>
                    <a:lstStyle/>
                    <a:p>
                      <a:pPr algn="ctr"/>
                      <a:r>
                        <a:rPr lang="it-IT" sz="1400" dirty="0" smtClean="0"/>
                        <a:t>20%</a:t>
                      </a:r>
                    </a:p>
                  </a:txBody>
                  <a:tcPr/>
                </a:tc>
                <a:tc>
                  <a:txBody>
                    <a:bodyPr/>
                    <a:lstStyle/>
                    <a:p>
                      <a:pPr algn="ctr"/>
                      <a:r>
                        <a:rPr lang="it-IT" sz="1400" dirty="0" smtClean="0"/>
                        <a:t>€ 774,69</a:t>
                      </a:r>
                      <a:endParaRPr lang="it-IT" sz="1400" dirty="0"/>
                    </a:p>
                  </a:txBody>
                  <a:tcPr/>
                </a:tc>
              </a:tr>
              <a:tr h="370840">
                <a:tc vMerge="1">
                  <a:txBody>
                    <a:bodyPr/>
                    <a:lstStyle/>
                    <a:p>
                      <a:endParaRPr lang="it-IT" sz="1400" dirty="0"/>
                    </a:p>
                  </a:txBody>
                  <a:tcPr/>
                </a:tc>
                <a:tc>
                  <a:txBody>
                    <a:bodyPr/>
                    <a:lstStyle/>
                    <a:p>
                      <a:r>
                        <a:rPr lang="it-IT" sz="1400" dirty="0" smtClean="0"/>
                        <a:t>Noleggio Ciclomotore</a:t>
                      </a:r>
                      <a:endParaRPr lang="it-IT" sz="1400" dirty="0"/>
                    </a:p>
                  </a:txBody>
                  <a:tcPr/>
                </a:tc>
                <a:tc>
                  <a:txBody>
                    <a:bodyPr/>
                    <a:lstStyle/>
                    <a:p>
                      <a:pPr algn="ctr"/>
                      <a:r>
                        <a:rPr lang="it-IT" sz="1400" dirty="0" smtClean="0"/>
                        <a:t>20%</a:t>
                      </a:r>
                    </a:p>
                  </a:txBody>
                  <a:tcPr/>
                </a:tc>
                <a:tc>
                  <a:txBody>
                    <a:bodyPr/>
                    <a:lstStyle/>
                    <a:p>
                      <a:pPr algn="ctr"/>
                      <a:r>
                        <a:rPr lang="it-IT" sz="1400" dirty="0" smtClean="0"/>
                        <a:t>€ 413,17</a:t>
                      </a:r>
                      <a:endParaRPr lang="it-IT" sz="1400" dirty="0"/>
                    </a:p>
                  </a:txBody>
                  <a:tcPr/>
                </a:tc>
              </a:tr>
              <a:tr h="370840">
                <a:tc vMerge="1">
                  <a:txBody>
                    <a:bodyPr/>
                    <a:lstStyle/>
                    <a:p>
                      <a:endParaRPr lang="it-IT" sz="1400" dirty="0"/>
                    </a:p>
                  </a:txBody>
                  <a:tcPr/>
                </a:tc>
                <a:tc>
                  <a:txBody>
                    <a:bodyPr/>
                    <a:lstStyle/>
                    <a:p>
                      <a:r>
                        <a:rPr lang="it-IT" sz="1400" dirty="0" smtClean="0"/>
                        <a:t>Apparecchi telefonia fissa e mobile</a:t>
                      </a:r>
                      <a:endParaRPr lang="it-IT" sz="1400" dirty="0"/>
                    </a:p>
                  </a:txBody>
                  <a:tcPr/>
                </a:tc>
                <a:tc>
                  <a:txBody>
                    <a:bodyPr/>
                    <a:lstStyle/>
                    <a:p>
                      <a:pPr algn="ctr"/>
                      <a:r>
                        <a:rPr lang="it-IT" sz="1400" dirty="0" smtClean="0"/>
                        <a:t>80%</a:t>
                      </a:r>
                      <a:endParaRPr lang="it-IT" sz="1400" dirty="0"/>
                    </a:p>
                  </a:txBody>
                  <a:tcPr/>
                </a:tc>
                <a:tc>
                  <a:txBody>
                    <a:bodyPr/>
                    <a:lstStyle/>
                    <a:p>
                      <a:pPr algn="ctr"/>
                      <a:endParaRPr lang="it-IT" sz="1400" dirty="0"/>
                    </a:p>
                  </a:txBody>
                  <a:tcPr/>
                </a:tc>
              </a:tr>
              <a:tr h="370840">
                <a:tc vMerge="1">
                  <a:txBody>
                    <a:bodyPr/>
                    <a:lstStyle/>
                    <a:p>
                      <a:endParaRPr lang="it-IT" sz="1400" dirty="0"/>
                    </a:p>
                  </a:txBody>
                  <a:tcPr/>
                </a:tc>
                <a:tc>
                  <a:txBody>
                    <a:bodyPr/>
                    <a:lstStyle/>
                    <a:p>
                      <a:r>
                        <a:rPr lang="it-IT" sz="1400" dirty="0" smtClean="0"/>
                        <a:t>Personal computer,</a:t>
                      </a:r>
                      <a:r>
                        <a:rPr lang="it-IT" sz="1400" baseline="0" dirty="0" smtClean="0"/>
                        <a:t> Stampanti, Macchine da ufficio</a:t>
                      </a:r>
                      <a:endParaRPr lang="it-IT" sz="1400" dirty="0"/>
                    </a:p>
                  </a:txBody>
                  <a:tcPr/>
                </a:tc>
                <a:tc>
                  <a:txBody>
                    <a:bodyPr/>
                    <a:lstStyle/>
                    <a:p>
                      <a:pPr algn="ctr"/>
                      <a:r>
                        <a:rPr lang="it-IT" sz="1400" dirty="0" smtClean="0"/>
                        <a:t>100%</a:t>
                      </a:r>
                      <a:endParaRPr lang="it-IT" sz="1400" dirty="0"/>
                    </a:p>
                  </a:txBody>
                  <a:tcPr/>
                </a:tc>
                <a:tc>
                  <a:txBody>
                    <a:bodyPr/>
                    <a:lstStyle/>
                    <a:p>
                      <a:pPr algn="ctr"/>
                      <a:endParaRPr lang="it-IT" sz="1400" dirty="0"/>
                    </a:p>
                  </a:txBody>
                  <a:tcPr/>
                </a:tc>
              </a:tr>
              <a:tr h="370840">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t-IT"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400" dirty="0" smtClean="0"/>
                        <a:t>Arredamento per ufficio</a:t>
                      </a:r>
                    </a:p>
                  </a:txBody>
                  <a:tcPr/>
                </a:tc>
                <a:tc>
                  <a:txBody>
                    <a:bodyPr/>
                    <a:lstStyle/>
                    <a:p>
                      <a:pPr algn="ctr"/>
                      <a:r>
                        <a:rPr lang="it-IT" sz="1400" dirty="0" smtClean="0"/>
                        <a:t>100%</a:t>
                      </a:r>
                      <a:endParaRPr lang="it-IT" sz="1400" dirty="0"/>
                    </a:p>
                  </a:txBody>
                  <a:tcPr/>
                </a:tc>
                <a:tc>
                  <a:txBody>
                    <a:bodyPr/>
                    <a:lstStyle/>
                    <a:p>
                      <a:pPr algn="ctr"/>
                      <a:endParaRPr lang="it-IT" sz="1400" dirty="0"/>
                    </a:p>
                  </a:txBody>
                  <a:tcPr/>
                </a:tc>
              </a:tr>
            </a:tbl>
          </a:graphicData>
        </a:graphic>
      </p:graphicFrame>
      <p:pic>
        <p:nvPicPr>
          <p:cNvPr id="27700" name="Picture 2" descr="462eb044-3c9a-457c-8bf4-78cb23328716@eurprd01"/>
          <p:cNvPicPr>
            <a:picLocks noChangeAspect="1" noChangeArrowheads="1"/>
          </p:cNvPicPr>
          <p:nvPr/>
        </p:nvPicPr>
        <p:blipFill>
          <a:blip r:embed="rId3"/>
          <a:srcRect/>
          <a:stretch>
            <a:fillRect/>
          </a:stretch>
        </p:blipFill>
        <p:spPr bwMode="auto">
          <a:xfrm>
            <a:off x="10302875" y="314325"/>
            <a:ext cx="1579563" cy="5905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olo 1"/>
          <p:cNvSpPr>
            <a:spLocks noGrp="1"/>
          </p:cNvSpPr>
          <p:nvPr>
            <p:ph type="title"/>
          </p:nvPr>
        </p:nvSpPr>
        <p:spPr>
          <a:xfrm>
            <a:off x="3636963" y="433388"/>
            <a:ext cx="5424487" cy="555625"/>
          </a:xfrm>
        </p:spPr>
        <p:txBody>
          <a:bodyPr/>
          <a:lstStyle/>
          <a:p>
            <a:pPr algn="ctr"/>
            <a:r>
              <a:rPr lang="it-IT" sz="3200" b="1" u="sng" smtClean="0"/>
              <a:t>Il Regime Contabile Semplificato</a:t>
            </a:r>
          </a:p>
        </p:txBody>
      </p:sp>
      <p:graphicFrame>
        <p:nvGraphicFramePr>
          <p:cNvPr id="4" name="Tabella 3"/>
          <p:cNvGraphicFramePr>
            <a:graphicFrameLocks noGrp="1"/>
          </p:cNvGraphicFramePr>
          <p:nvPr/>
        </p:nvGraphicFramePr>
        <p:xfrm>
          <a:off x="1535113" y="1284288"/>
          <a:ext cx="9032875" cy="5449887"/>
        </p:xfrm>
        <a:graphic>
          <a:graphicData uri="http://schemas.openxmlformats.org/drawingml/2006/table">
            <a:tbl>
              <a:tblPr firstRow="1" bandRow="1">
                <a:tableStyleId>{5C22544A-7EE6-4342-B048-85BDC9FD1C3A}</a:tableStyleId>
              </a:tblPr>
              <a:tblGrid>
                <a:gridCol w="1406125"/>
                <a:gridCol w="3909460"/>
                <a:gridCol w="1585816"/>
                <a:gridCol w="2130641"/>
              </a:tblGrid>
              <a:tr h="575361">
                <a:tc rowSpan="13">
                  <a:txBody>
                    <a:bodyPr/>
                    <a:lstStyle/>
                    <a:p>
                      <a:pPr algn="ctr"/>
                      <a:r>
                        <a:rPr lang="it-IT" dirty="0" smtClean="0"/>
                        <a:t>Consumi e Spese</a:t>
                      </a:r>
                      <a:endParaRPr lang="it-IT" dirty="0"/>
                    </a:p>
                  </a:txBody>
                  <a:tcPr anchor="ctr"/>
                </a:tc>
                <a:tc>
                  <a:txBody>
                    <a:bodyPr/>
                    <a:lstStyle/>
                    <a:p>
                      <a:pPr algn="ctr"/>
                      <a:r>
                        <a:rPr lang="it-IT" sz="1600" dirty="0" smtClean="0"/>
                        <a:t>Tipo Spesa</a:t>
                      </a:r>
                      <a:endParaRPr lang="it-IT" sz="1600" dirty="0"/>
                    </a:p>
                  </a:txBody>
                  <a:tcPr anchor="ctr"/>
                </a:tc>
                <a:tc>
                  <a:txBody>
                    <a:bodyPr/>
                    <a:lstStyle/>
                    <a:p>
                      <a:pPr algn="ctr"/>
                      <a:r>
                        <a:rPr lang="it-IT" sz="1600" dirty="0" smtClean="0"/>
                        <a:t>% Deducibilità</a:t>
                      </a:r>
                      <a:endParaRPr lang="it-IT" sz="1600" dirty="0"/>
                    </a:p>
                  </a:txBody>
                  <a:tcPr anchor="ctr"/>
                </a:tc>
                <a:tc>
                  <a:txBody>
                    <a:bodyPr/>
                    <a:lstStyle/>
                    <a:p>
                      <a:pPr algn="ctr"/>
                      <a:r>
                        <a:rPr lang="it-IT" sz="1600" dirty="0" smtClean="0"/>
                        <a:t>Spesa Massima Deducibile</a:t>
                      </a:r>
                      <a:endParaRPr lang="it-IT" sz="1600" dirty="0"/>
                    </a:p>
                  </a:txBody>
                  <a:tcPr anchor="ctr"/>
                </a:tc>
              </a:tr>
              <a:tr h="368433">
                <a:tc vMerge="1">
                  <a:txBody>
                    <a:bodyPr/>
                    <a:lstStyle/>
                    <a:p>
                      <a:endParaRPr lang="it-IT" sz="1400" dirty="0"/>
                    </a:p>
                  </a:txBody>
                  <a:tcPr/>
                </a:tc>
                <a:tc>
                  <a:txBody>
                    <a:bodyPr/>
                    <a:lstStyle/>
                    <a:p>
                      <a:r>
                        <a:rPr lang="it-IT" sz="1400" baseline="0" dirty="0" smtClean="0"/>
                        <a:t>Spese connesse all’uso dei veicoli</a:t>
                      </a:r>
                      <a:endParaRPr lang="it-IT" sz="1400" dirty="0"/>
                    </a:p>
                  </a:txBody>
                  <a:tcPr/>
                </a:tc>
                <a:tc>
                  <a:txBody>
                    <a:bodyPr/>
                    <a:lstStyle/>
                    <a:p>
                      <a:pPr algn="ctr"/>
                      <a:r>
                        <a:rPr lang="it-IT" sz="1400" dirty="0" smtClean="0"/>
                        <a:t>20%</a:t>
                      </a:r>
                    </a:p>
                  </a:txBody>
                  <a:tcPr/>
                </a:tc>
                <a:tc>
                  <a:txBody>
                    <a:bodyPr/>
                    <a:lstStyle/>
                    <a:p>
                      <a:pPr algn="ctr"/>
                      <a:endParaRPr lang="it-IT" sz="1400" dirty="0" smtClean="0"/>
                    </a:p>
                  </a:txBody>
                  <a:tcPr/>
                </a:tc>
              </a:tr>
              <a:tr h="368433">
                <a:tc vMerge="1">
                  <a:txBody>
                    <a:bodyPr/>
                    <a:lstStyle/>
                    <a:p>
                      <a:endParaRPr lang="it-IT" sz="1400" dirty="0"/>
                    </a:p>
                  </a:txBody>
                  <a:tcPr/>
                </a:tc>
                <a:tc>
                  <a:txBody>
                    <a:bodyPr/>
                    <a:lstStyle/>
                    <a:p>
                      <a:r>
                        <a:rPr lang="it-IT" sz="1400" dirty="0" smtClean="0"/>
                        <a:t>Spese per canoni e consumi telefonici</a:t>
                      </a:r>
                      <a:endParaRPr lang="it-IT" sz="1400" dirty="0"/>
                    </a:p>
                  </a:txBody>
                  <a:tcPr/>
                </a:tc>
                <a:tc>
                  <a:txBody>
                    <a:bodyPr/>
                    <a:lstStyle/>
                    <a:p>
                      <a:pPr algn="ctr"/>
                      <a:r>
                        <a:rPr lang="it-IT" sz="1400" dirty="0" smtClean="0"/>
                        <a:t>80%</a:t>
                      </a:r>
                      <a:endParaRPr lang="it-IT" sz="1400" dirty="0"/>
                    </a:p>
                  </a:txBody>
                  <a:tcPr/>
                </a:tc>
                <a:tc>
                  <a:txBody>
                    <a:bodyPr/>
                    <a:lstStyle/>
                    <a:p>
                      <a:pPr algn="ctr"/>
                      <a:endParaRPr lang="it-IT" sz="1400" dirty="0"/>
                    </a:p>
                  </a:txBody>
                  <a:tcPr/>
                </a:tc>
              </a:tr>
              <a:tr h="368433">
                <a:tc vMerge="1">
                  <a:txBody>
                    <a:bodyPr/>
                    <a:lstStyle/>
                    <a:p>
                      <a:endParaRPr lang="it-IT" sz="1400" dirty="0"/>
                    </a:p>
                  </a:txBody>
                  <a:tcPr/>
                </a:tc>
                <a:tc>
                  <a:txBody>
                    <a:bodyPr/>
                    <a:lstStyle/>
                    <a:p>
                      <a:r>
                        <a:rPr lang="it-IT" sz="1400" dirty="0" smtClean="0"/>
                        <a:t>Compensi a Terzi e spese per dipendenti</a:t>
                      </a:r>
                      <a:endParaRPr lang="it-IT" sz="1400" dirty="0"/>
                    </a:p>
                  </a:txBody>
                  <a:tcPr/>
                </a:tc>
                <a:tc>
                  <a:txBody>
                    <a:bodyPr/>
                    <a:lstStyle/>
                    <a:p>
                      <a:pPr algn="ctr"/>
                      <a:r>
                        <a:rPr lang="it-IT" sz="1400" dirty="0" smtClean="0"/>
                        <a:t>100%</a:t>
                      </a:r>
                      <a:endParaRPr lang="it-IT" sz="1400" dirty="0"/>
                    </a:p>
                  </a:txBody>
                  <a:tcPr/>
                </a:tc>
                <a:tc>
                  <a:txBody>
                    <a:bodyPr/>
                    <a:lstStyle/>
                    <a:p>
                      <a:pPr algn="ctr"/>
                      <a:endParaRPr lang="it-IT" sz="1400" dirty="0"/>
                    </a:p>
                  </a:txBody>
                  <a:tcPr/>
                </a:tc>
              </a:tr>
              <a:tr h="368433">
                <a:tc vMerge="1">
                  <a:txBody>
                    <a:bodyPr/>
                    <a:lstStyle/>
                    <a:p>
                      <a:endParaRPr lang="it-IT" sz="1400" dirty="0"/>
                    </a:p>
                  </a:txBody>
                  <a:tcPr/>
                </a:tc>
                <a:tc>
                  <a:txBody>
                    <a:bodyPr/>
                    <a:lstStyle/>
                    <a:p>
                      <a:r>
                        <a:rPr lang="it-IT" sz="1400" dirty="0" smtClean="0"/>
                        <a:t>Compensi a familiari titolari di Partita</a:t>
                      </a:r>
                      <a:r>
                        <a:rPr lang="it-IT" sz="1400" baseline="0" dirty="0" smtClean="0"/>
                        <a:t> </a:t>
                      </a:r>
                      <a:r>
                        <a:rPr lang="it-IT" sz="1400" dirty="0" smtClean="0"/>
                        <a:t>IVA</a:t>
                      </a:r>
                      <a:endParaRPr lang="it-IT" sz="1400" dirty="0"/>
                    </a:p>
                  </a:txBody>
                  <a:tcPr/>
                </a:tc>
                <a:tc>
                  <a:txBody>
                    <a:bodyPr/>
                    <a:lstStyle/>
                    <a:p>
                      <a:pPr algn="ctr"/>
                      <a:r>
                        <a:rPr lang="it-IT" sz="1400" dirty="0" smtClean="0"/>
                        <a:t>100%</a:t>
                      </a:r>
                      <a:endParaRPr lang="it-IT" sz="1400" dirty="0"/>
                    </a:p>
                  </a:txBody>
                  <a:tcPr/>
                </a:tc>
                <a:tc>
                  <a:txBody>
                    <a:bodyPr/>
                    <a:lstStyle/>
                    <a:p>
                      <a:pPr algn="ctr"/>
                      <a:endParaRPr lang="it-IT" sz="1400" dirty="0"/>
                    </a:p>
                  </a:txBody>
                  <a:tcPr/>
                </a:tc>
              </a:tr>
              <a:tr h="368433">
                <a:tc vMerge="1">
                  <a:txBody>
                    <a:bodyPr/>
                    <a:lstStyle/>
                    <a:p>
                      <a:endParaRPr lang="it-IT"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400" dirty="0" smtClean="0"/>
                        <a:t>Compensi a familiari </a:t>
                      </a:r>
                      <a:r>
                        <a:rPr lang="it-IT" sz="1400" b="1" u="sng" dirty="0" smtClean="0"/>
                        <a:t>non</a:t>
                      </a:r>
                      <a:r>
                        <a:rPr lang="it-IT" sz="1400" dirty="0" smtClean="0"/>
                        <a:t> titolari di Partita</a:t>
                      </a:r>
                      <a:r>
                        <a:rPr lang="it-IT" sz="1400" baseline="0" dirty="0" smtClean="0"/>
                        <a:t> </a:t>
                      </a:r>
                      <a:r>
                        <a:rPr lang="it-IT" sz="1400" dirty="0" smtClean="0"/>
                        <a:t>IVA</a:t>
                      </a:r>
                    </a:p>
                  </a:txBody>
                  <a:tcPr/>
                </a:tc>
                <a:tc>
                  <a:txBody>
                    <a:bodyPr/>
                    <a:lstStyle/>
                    <a:p>
                      <a:pPr algn="ctr"/>
                      <a:r>
                        <a:rPr lang="it-IT" sz="1400" dirty="0" smtClean="0"/>
                        <a:t>0%</a:t>
                      </a:r>
                      <a:endParaRPr lang="it-IT" sz="1400" dirty="0"/>
                    </a:p>
                  </a:txBody>
                  <a:tcPr/>
                </a:tc>
                <a:tc>
                  <a:txBody>
                    <a:bodyPr/>
                    <a:lstStyle/>
                    <a:p>
                      <a:pPr algn="ctr"/>
                      <a:endParaRPr lang="it-IT" sz="1400" dirty="0"/>
                    </a:p>
                  </a:txBody>
                  <a:tcPr/>
                </a:tc>
              </a:tr>
              <a:tr h="368433">
                <a:tc vMerge="1">
                  <a:txBody>
                    <a:bodyPr/>
                    <a:lstStyle/>
                    <a:p>
                      <a:endParaRPr lang="it-IT" sz="1400" dirty="0"/>
                    </a:p>
                  </a:txBody>
                  <a:tcPr/>
                </a:tc>
                <a:tc>
                  <a:txBody>
                    <a:bodyPr/>
                    <a:lstStyle/>
                    <a:p>
                      <a:r>
                        <a:rPr lang="it-IT" sz="1400" dirty="0" smtClean="0"/>
                        <a:t>Spese per alberghi o ristoranti</a:t>
                      </a:r>
                      <a:endParaRPr lang="it-IT" sz="1400" dirty="0"/>
                    </a:p>
                  </a:txBody>
                  <a:tcPr/>
                </a:tc>
                <a:tc>
                  <a:txBody>
                    <a:bodyPr/>
                    <a:lstStyle/>
                    <a:p>
                      <a:pPr algn="ctr"/>
                      <a:r>
                        <a:rPr lang="it-IT" sz="1400" dirty="0" smtClean="0"/>
                        <a:t>75%</a:t>
                      </a:r>
                      <a:endParaRPr lang="it-IT" sz="1400" dirty="0"/>
                    </a:p>
                  </a:txBody>
                  <a:tcPr/>
                </a:tc>
                <a:tc>
                  <a:txBody>
                    <a:bodyPr/>
                    <a:lstStyle/>
                    <a:p>
                      <a:pPr algn="ctr"/>
                      <a:r>
                        <a:rPr lang="it-IT" sz="1400" dirty="0" smtClean="0"/>
                        <a:t>2% dei compensi percepiti</a:t>
                      </a:r>
                      <a:endParaRPr lang="it-IT" sz="1400" dirty="0"/>
                    </a:p>
                  </a:txBody>
                  <a:tcPr/>
                </a:tc>
              </a:tr>
              <a:tr h="514797">
                <a:tc vMerge="1">
                  <a:txBody>
                    <a:bodyPr/>
                    <a:lstStyle/>
                    <a:p>
                      <a:endParaRPr lang="it-IT" sz="1400" dirty="0"/>
                    </a:p>
                  </a:txBody>
                  <a:tcPr/>
                </a:tc>
                <a:tc>
                  <a:txBody>
                    <a:bodyPr/>
                    <a:lstStyle/>
                    <a:p>
                      <a:r>
                        <a:rPr lang="it-IT" sz="1400" dirty="0" smtClean="0"/>
                        <a:t>Spese di rappresentanza</a:t>
                      </a:r>
                      <a:endParaRPr lang="it-IT" sz="1400" dirty="0"/>
                    </a:p>
                  </a:txBody>
                  <a:tcPr anchor="ctr"/>
                </a:tc>
                <a:tc>
                  <a:txBody>
                    <a:bodyPr/>
                    <a:lstStyle/>
                    <a:p>
                      <a:pPr algn="ctr"/>
                      <a:r>
                        <a:rPr lang="it-IT" sz="1400" dirty="0" smtClean="0"/>
                        <a:t>100%</a:t>
                      </a:r>
                      <a:endParaRPr lang="it-IT" sz="14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400" dirty="0" smtClean="0"/>
                        <a:t>1% dei compensi percepiti</a:t>
                      </a:r>
                    </a:p>
                    <a:p>
                      <a:pPr algn="ctr"/>
                      <a:endParaRPr lang="it-IT" sz="1400" dirty="0"/>
                    </a:p>
                  </a:txBody>
                  <a:tcPr anchor="ctr"/>
                </a:tc>
              </a:tr>
              <a:tr h="514797">
                <a:tc vMerge="1">
                  <a:txBody>
                    <a:bodyPr/>
                    <a:lstStyle/>
                    <a:p>
                      <a:endParaRPr lang="it-IT" sz="1400" dirty="0"/>
                    </a:p>
                  </a:txBody>
                  <a:tcPr/>
                </a:tc>
                <a:tc>
                  <a:txBody>
                    <a:bodyPr/>
                    <a:lstStyle/>
                    <a:p>
                      <a:r>
                        <a:rPr lang="it-IT" sz="1400" dirty="0" smtClean="0">
                          <a:solidFill>
                            <a:srgbClr val="FF0000"/>
                          </a:solidFill>
                        </a:rPr>
                        <a:t>Spese di partecipazione a convegni</a:t>
                      </a:r>
                      <a:r>
                        <a:rPr lang="it-IT" sz="1400" dirty="0" smtClean="0"/>
                        <a:t>, congressi, corsi</a:t>
                      </a:r>
                      <a:endParaRPr lang="it-IT" sz="1400" dirty="0"/>
                    </a:p>
                  </a:txBody>
                  <a:tcPr anchor="ctr"/>
                </a:tc>
                <a:tc>
                  <a:txBody>
                    <a:bodyPr/>
                    <a:lstStyle/>
                    <a:p>
                      <a:pPr algn="ctr"/>
                      <a:r>
                        <a:rPr lang="it-IT" sz="1400" dirty="0" smtClean="0"/>
                        <a:t>50%</a:t>
                      </a:r>
                      <a:endParaRPr lang="it-IT" sz="1400" dirty="0"/>
                    </a:p>
                  </a:txBody>
                  <a:tcPr anchor="ctr"/>
                </a:tc>
                <a:tc>
                  <a:txBody>
                    <a:bodyPr/>
                    <a:lstStyle/>
                    <a:p>
                      <a:pPr algn="ctr"/>
                      <a:r>
                        <a:rPr lang="it-IT" sz="1400" dirty="0" smtClean="0"/>
                        <a:t>Comprese le</a:t>
                      </a:r>
                      <a:r>
                        <a:rPr lang="it-IT" sz="1400" baseline="0" dirty="0" smtClean="0"/>
                        <a:t> spese viaggio e soggiorno</a:t>
                      </a:r>
                      <a:endParaRPr lang="it-IT" sz="1400" dirty="0"/>
                    </a:p>
                  </a:txBody>
                  <a:tcPr anchor="ctr"/>
                </a:tc>
              </a:tr>
              <a:tr h="514797">
                <a:tc vMerge="1">
                  <a:txBody>
                    <a:bodyPr/>
                    <a:lstStyle/>
                    <a:p>
                      <a:endParaRPr lang="it-IT"/>
                    </a:p>
                  </a:txBody>
                  <a:tcPr/>
                </a:tc>
                <a:tc>
                  <a:txBody>
                    <a:bodyPr/>
                    <a:lstStyle/>
                    <a:p>
                      <a:r>
                        <a:rPr lang="it-IT" sz="1400" dirty="0" smtClean="0"/>
                        <a:t>Spese viaggio</a:t>
                      </a:r>
                      <a:endParaRPr lang="it-IT" sz="1400" dirty="0"/>
                    </a:p>
                  </a:txBody>
                  <a:tcPr anchor="ctr"/>
                </a:tc>
                <a:tc>
                  <a:txBody>
                    <a:bodyPr/>
                    <a:lstStyle/>
                    <a:p>
                      <a:pPr algn="ctr"/>
                      <a:r>
                        <a:rPr lang="it-IT" sz="1400" dirty="0" smtClean="0"/>
                        <a:t>100%</a:t>
                      </a:r>
                      <a:endParaRPr lang="it-IT" sz="1400" dirty="0"/>
                    </a:p>
                  </a:txBody>
                  <a:tcPr anchor="ctr"/>
                </a:tc>
                <a:tc>
                  <a:txBody>
                    <a:bodyPr/>
                    <a:lstStyle/>
                    <a:p>
                      <a:pPr algn="ctr"/>
                      <a:r>
                        <a:rPr lang="it-IT" sz="1400" dirty="0" smtClean="0"/>
                        <a:t>Carburanti  deducibili al 20%</a:t>
                      </a:r>
                      <a:endParaRPr lang="it-IT" sz="1400" dirty="0"/>
                    </a:p>
                  </a:txBody>
                  <a:tcPr anchor="ctr"/>
                </a:tc>
              </a:tr>
              <a:tr h="368433">
                <a:tc vMerge="1">
                  <a:txBody>
                    <a:bodyPr/>
                    <a:lstStyle/>
                    <a:p>
                      <a:endParaRPr lang="it-IT"/>
                    </a:p>
                  </a:txBody>
                  <a:tcPr/>
                </a:tc>
                <a:tc>
                  <a:txBody>
                    <a:bodyPr/>
                    <a:lstStyle/>
                    <a:p>
                      <a:r>
                        <a:rPr lang="it-IT" sz="1400" dirty="0" smtClean="0"/>
                        <a:t>Spese energia</a:t>
                      </a:r>
                      <a:r>
                        <a:rPr lang="it-IT" sz="1400" baseline="0" dirty="0" smtClean="0"/>
                        <a:t> elettrica</a:t>
                      </a:r>
                      <a:endParaRPr lang="it-IT" sz="1400" dirty="0"/>
                    </a:p>
                  </a:txBody>
                  <a:tcPr anchor="ctr"/>
                </a:tc>
                <a:tc>
                  <a:txBody>
                    <a:bodyPr/>
                    <a:lstStyle/>
                    <a:p>
                      <a:pPr algn="ctr"/>
                      <a:r>
                        <a:rPr lang="it-IT" sz="1400" dirty="0" smtClean="0"/>
                        <a:t>100%</a:t>
                      </a:r>
                      <a:endParaRPr lang="it-IT" sz="1400" dirty="0"/>
                    </a:p>
                  </a:txBody>
                  <a:tcPr anchor="ctr"/>
                </a:tc>
                <a:tc>
                  <a:txBody>
                    <a:bodyPr/>
                    <a:lstStyle/>
                    <a:p>
                      <a:pPr algn="ctr"/>
                      <a:endParaRPr lang="it-IT" sz="1400" dirty="0"/>
                    </a:p>
                  </a:txBody>
                  <a:tcPr anchor="ctr"/>
                </a:tc>
              </a:tr>
              <a:tr h="368433">
                <a:tc vMerge="1">
                  <a:txBody>
                    <a:bodyPr/>
                    <a:lstStyle/>
                    <a:p>
                      <a:endParaRPr lang="it-IT"/>
                    </a:p>
                  </a:txBody>
                  <a:tcPr/>
                </a:tc>
                <a:tc>
                  <a:txBody>
                    <a:bodyPr/>
                    <a:lstStyle/>
                    <a:p>
                      <a:r>
                        <a:rPr lang="it-IT" sz="1400" dirty="0" smtClean="0"/>
                        <a:t>Acquisto testi  e pubblicazioni professionali</a:t>
                      </a:r>
                      <a:endParaRPr lang="it-IT" sz="1400" dirty="0"/>
                    </a:p>
                  </a:txBody>
                  <a:tcPr anchor="ctr"/>
                </a:tc>
                <a:tc>
                  <a:txBody>
                    <a:bodyPr/>
                    <a:lstStyle/>
                    <a:p>
                      <a:pPr algn="ctr"/>
                      <a:r>
                        <a:rPr lang="it-IT" sz="1400" dirty="0" smtClean="0"/>
                        <a:t>100%</a:t>
                      </a:r>
                      <a:endParaRPr lang="it-IT" sz="1400" dirty="0"/>
                    </a:p>
                  </a:txBody>
                  <a:tcPr anchor="ctr"/>
                </a:tc>
                <a:tc>
                  <a:txBody>
                    <a:bodyPr/>
                    <a:lstStyle/>
                    <a:p>
                      <a:pPr algn="ctr"/>
                      <a:endParaRPr lang="it-IT" sz="1400" dirty="0"/>
                    </a:p>
                  </a:txBody>
                  <a:tcPr anchor="ctr"/>
                </a:tc>
              </a:tr>
              <a:tr h="368433">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t-IT"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400" dirty="0" smtClean="0"/>
                        <a:t>Spese</a:t>
                      </a:r>
                      <a:r>
                        <a:rPr lang="it-IT" sz="1400" baseline="0" dirty="0" smtClean="0"/>
                        <a:t> di cancelleria</a:t>
                      </a:r>
                      <a:endParaRPr lang="it-IT" sz="1400" dirty="0" smtClean="0"/>
                    </a:p>
                  </a:txBody>
                  <a:tcPr anchor="ctr"/>
                </a:tc>
                <a:tc>
                  <a:txBody>
                    <a:bodyPr/>
                    <a:lstStyle/>
                    <a:p>
                      <a:pPr algn="ctr"/>
                      <a:r>
                        <a:rPr lang="it-IT" sz="1400" dirty="0" smtClean="0"/>
                        <a:t>100%</a:t>
                      </a:r>
                      <a:endParaRPr lang="it-IT" sz="1400" dirty="0"/>
                    </a:p>
                  </a:txBody>
                  <a:tcPr anchor="ctr"/>
                </a:tc>
                <a:tc>
                  <a:txBody>
                    <a:bodyPr/>
                    <a:lstStyle/>
                    <a:p>
                      <a:pPr algn="ctr"/>
                      <a:endParaRPr lang="it-IT" sz="1400" dirty="0"/>
                    </a:p>
                  </a:txBody>
                  <a:tcPr anchor="ctr"/>
                </a:tc>
              </a:tr>
            </a:tbl>
          </a:graphicData>
        </a:graphic>
      </p:graphicFrame>
      <p:pic>
        <p:nvPicPr>
          <p:cNvPr id="29760" name="Picture 2" descr="462eb044-3c9a-457c-8bf4-78cb23328716@eurprd01"/>
          <p:cNvPicPr>
            <a:picLocks noChangeAspect="1" noChangeArrowheads="1"/>
          </p:cNvPicPr>
          <p:nvPr/>
        </p:nvPicPr>
        <p:blipFill>
          <a:blip r:embed="rId3"/>
          <a:srcRect/>
          <a:stretch>
            <a:fillRect/>
          </a:stretch>
        </p:blipFill>
        <p:spPr bwMode="auto">
          <a:xfrm>
            <a:off x="10302875" y="314325"/>
            <a:ext cx="1579563" cy="5905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olo 1"/>
          <p:cNvSpPr>
            <a:spLocks noGrp="1"/>
          </p:cNvSpPr>
          <p:nvPr>
            <p:ph type="title"/>
          </p:nvPr>
        </p:nvSpPr>
        <p:spPr>
          <a:xfrm>
            <a:off x="838200" y="642938"/>
            <a:ext cx="10515600" cy="673100"/>
          </a:xfrm>
        </p:spPr>
        <p:txBody>
          <a:bodyPr/>
          <a:lstStyle/>
          <a:p>
            <a:pPr algn="ctr"/>
            <a:r>
              <a:rPr lang="it-IT" sz="3200" b="1" u="sng" smtClean="0"/>
              <a:t>Il Regime Contabile Ordinario</a:t>
            </a:r>
          </a:p>
        </p:txBody>
      </p:sp>
      <p:sp>
        <p:nvSpPr>
          <p:cNvPr id="31746" name="CasellaDiTesto 3"/>
          <p:cNvSpPr txBox="1">
            <a:spLocks noChangeArrowheads="1"/>
          </p:cNvSpPr>
          <p:nvPr/>
        </p:nvSpPr>
        <p:spPr bwMode="auto">
          <a:xfrm>
            <a:off x="2227263" y="1422400"/>
            <a:ext cx="3681412" cy="646113"/>
          </a:xfrm>
          <a:prstGeom prst="rect">
            <a:avLst/>
          </a:prstGeom>
          <a:noFill/>
          <a:ln w="9525">
            <a:noFill/>
            <a:miter lim="800000"/>
            <a:headEnd/>
            <a:tailEnd/>
          </a:ln>
        </p:spPr>
        <p:txBody>
          <a:bodyPr>
            <a:spAutoFit/>
          </a:bodyPr>
          <a:lstStyle/>
          <a:p>
            <a:pPr algn="just">
              <a:lnSpc>
                <a:spcPct val="150000"/>
              </a:lnSpc>
            </a:pPr>
            <a:r>
              <a:rPr lang="it-IT" sz="2400" u="sng">
                <a:latin typeface="Calibri" pitchFamily="34" charset="0"/>
              </a:rPr>
              <a:t>Determinazione del Reddito</a:t>
            </a:r>
          </a:p>
        </p:txBody>
      </p:sp>
      <p:sp>
        <p:nvSpPr>
          <p:cNvPr id="8" name="Rettangolo 7"/>
          <p:cNvSpPr/>
          <p:nvPr/>
        </p:nvSpPr>
        <p:spPr>
          <a:xfrm>
            <a:off x="2227263" y="4810125"/>
            <a:ext cx="3270250" cy="9429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3600" dirty="0"/>
              <a:t>Ricavi percepiti</a:t>
            </a:r>
            <a:endParaRPr lang="it-IT" sz="3600" dirty="0"/>
          </a:p>
        </p:txBody>
      </p:sp>
      <p:sp>
        <p:nvSpPr>
          <p:cNvPr id="9" name="Freccia a destra 8"/>
          <p:cNvSpPr/>
          <p:nvPr/>
        </p:nvSpPr>
        <p:spPr>
          <a:xfrm>
            <a:off x="6351588" y="1758950"/>
            <a:ext cx="887412" cy="1793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31749" name="CasellaDiTesto 11"/>
          <p:cNvSpPr txBox="1">
            <a:spLocks noChangeArrowheads="1"/>
          </p:cNvSpPr>
          <p:nvPr/>
        </p:nvSpPr>
        <p:spPr bwMode="auto">
          <a:xfrm>
            <a:off x="7681913" y="1582738"/>
            <a:ext cx="2341562" cy="461962"/>
          </a:xfrm>
          <a:prstGeom prst="rect">
            <a:avLst/>
          </a:prstGeom>
          <a:noFill/>
          <a:ln w="9525">
            <a:noFill/>
            <a:miter lim="800000"/>
            <a:headEnd/>
            <a:tailEnd/>
          </a:ln>
        </p:spPr>
        <p:txBody>
          <a:bodyPr>
            <a:spAutoFit/>
          </a:bodyPr>
          <a:lstStyle/>
          <a:p>
            <a:r>
              <a:rPr lang="it-IT" sz="2400" u="sng">
                <a:latin typeface="Calibri" pitchFamily="34" charset="0"/>
              </a:rPr>
              <a:t>Principio di Cassa</a:t>
            </a:r>
          </a:p>
        </p:txBody>
      </p:sp>
      <p:sp>
        <p:nvSpPr>
          <p:cNvPr id="31750" name="CasellaDiTesto 14"/>
          <p:cNvSpPr txBox="1">
            <a:spLocks noChangeArrowheads="1"/>
          </p:cNvSpPr>
          <p:nvPr/>
        </p:nvSpPr>
        <p:spPr bwMode="auto">
          <a:xfrm>
            <a:off x="5829300" y="5019675"/>
            <a:ext cx="1330325" cy="523875"/>
          </a:xfrm>
          <a:prstGeom prst="rect">
            <a:avLst/>
          </a:prstGeom>
          <a:noFill/>
          <a:ln w="9525">
            <a:noFill/>
            <a:miter lim="800000"/>
            <a:headEnd/>
            <a:tailEnd/>
          </a:ln>
        </p:spPr>
        <p:txBody>
          <a:bodyPr>
            <a:spAutoFit/>
          </a:bodyPr>
          <a:lstStyle/>
          <a:p>
            <a:pPr algn="ctr"/>
            <a:r>
              <a:rPr lang="it-IT" sz="2800" b="1">
                <a:latin typeface="Calibri" pitchFamily="34" charset="0"/>
              </a:rPr>
              <a:t>meno</a:t>
            </a:r>
          </a:p>
        </p:txBody>
      </p:sp>
      <p:sp>
        <p:nvSpPr>
          <p:cNvPr id="16" name="Rettangolo 15"/>
          <p:cNvSpPr/>
          <p:nvPr/>
        </p:nvSpPr>
        <p:spPr>
          <a:xfrm>
            <a:off x="7493000" y="4810125"/>
            <a:ext cx="3268663" cy="9429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3600" dirty="0"/>
              <a:t>Spese sostenute</a:t>
            </a:r>
            <a:endParaRPr lang="it-IT" sz="3600" dirty="0"/>
          </a:p>
        </p:txBody>
      </p:sp>
      <p:sp>
        <p:nvSpPr>
          <p:cNvPr id="17" name="Rettangolo 16"/>
          <p:cNvSpPr/>
          <p:nvPr/>
        </p:nvSpPr>
        <p:spPr>
          <a:xfrm>
            <a:off x="2359025" y="3286125"/>
            <a:ext cx="7827963" cy="4159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3600" dirty="0"/>
              <a:t>Reddito Imponibile IRPEF</a:t>
            </a:r>
            <a:endParaRPr lang="it-IT" sz="3600" dirty="0"/>
          </a:p>
        </p:txBody>
      </p:sp>
      <p:sp>
        <p:nvSpPr>
          <p:cNvPr id="18" name="Freccia in giù 17"/>
          <p:cNvSpPr/>
          <p:nvPr/>
        </p:nvSpPr>
        <p:spPr>
          <a:xfrm>
            <a:off x="3862388" y="3832225"/>
            <a:ext cx="471487" cy="8302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19" name="Freccia in giù 18"/>
          <p:cNvSpPr/>
          <p:nvPr/>
        </p:nvSpPr>
        <p:spPr>
          <a:xfrm>
            <a:off x="8891588" y="3856038"/>
            <a:ext cx="471487" cy="8318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5" name="Rettangolo 4"/>
          <p:cNvSpPr/>
          <p:nvPr/>
        </p:nvSpPr>
        <p:spPr>
          <a:xfrm>
            <a:off x="3136900" y="2357438"/>
            <a:ext cx="6429375" cy="63976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sz="2400" b="1" u="sng" dirty="0">
                <a:solidFill>
                  <a:schemeClr val="tx1"/>
                </a:solidFill>
              </a:rPr>
              <a:t>Non cambia nulla rispetto al Regime Semplificato</a:t>
            </a:r>
          </a:p>
        </p:txBody>
      </p:sp>
      <p:pic>
        <p:nvPicPr>
          <p:cNvPr id="31756" name="Picture 2" descr="462eb044-3c9a-457c-8bf4-78cb23328716@eurprd01"/>
          <p:cNvPicPr>
            <a:picLocks noChangeAspect="1" noChangeArrowheads="1"/>
          </p:cNvPicPr>
          <p:nvPr/>
        </p:nvPicPr>
        <p:blipFill>
          <a:blip r:embed="rId3"/>
          <a:srcRect/>
          <a:stretch>
            <a:fillRect/>
          </a:stretch>
        </p:blipFill>
        <p:spPr bwMode="auto">
          <a:xfrm>
            <a:off x="10302875" y="314325"/>
            <a:ext cx="1579563" cy="5905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22680</TotalTime>
  <Words>2213</Words>
  <Application>Microsoft Office PowerPoint</Application>
  <PresentationFormat>Personalizzato</PresentationFormat>
  <Paragraphs>234</Paragraphs>
  <Slides>20</Slides>
  <Notes>18</Notes>
  <HiddenSlides>0</HiddenSlides>
  <MMClips>0</MMClips>
  <ScaleCrop>false</ScaleCrop>
  <HeadingPairs>
    <vt:vector size="6" baseType="variant">
      <vt:variant>
        <vt:lpstr>Caratteri utilizzati</vt:lpstr>
      </vt:variant>
      <vt:variant>
        <vt:i4>4</vt:i4>
      </vt:variant>
      <vt:variant>
        <vt:lpstr>Modello struttura</vt:lpstr>
      </vt:variant>
      <vt:variant>
        <vt:i4>1</vt:i4>
      </vt:variant>
      <vt:variant>
        <vt:lpstr>Titoli diapositive</vt:lpstr>
      </vt:variant>
      <vt:variant>
        <vt:i4>20</vt:i4>
      </vt:variant>
    </vt:vector>
  </HeadingPairs>
  <TitlesOfParts>
    <vt:vector size="25" baseType="lpstr">
      <vt:lpstr>Calibri</vt:lpstr>
      <vt:lpstr>Arial</vt:lpstr>
      <vt:lpstr>Calibri Light</vt:lpstr>
      <vt:lpstr>Wingdings</vt:lpstr>
      <vt:lpstr>Tema di Office</vt:lpstr>
      <vt:lpstr>Il Temporary Manager Professionista</vt:lpstr>
      <vt:lpstr>Cosa fare quando si inizia l’attività da libero professionista</vt:lpstr>
      <vt:lpstr>La Scelta della Forma Giuridica</vt:lpstr>
      <vt:lpstr>Scelta del regime contabile</vt:lpstr>
      <vt:lpstr>Il Regime Contabile Semplificato</vt:lpstr>
      <vt:lpstr>Il Regime Contabile Semplificato</vt:lpstr>
      <vt:lpstr>Il Regime Contabile Semplificato</vt:lpstr>
      <vt:lpstr>Il Regime Contabile Semplificato</vt:lpstr>
      <vt:lpstr>Il Regime Contabile Ordinario</vt:lpstr>
      <vt:lpstr>Il Regime Contabile Ordinario</vt:lpstr>
      <vt:lpstr>I Contributi Previdenziali</vt:lpstr>
      <vt:lpstr>Diapositiva 12</vt:lpstr>
      <vt:lpstr>Attività Svolta in Forma di Società a Responsabilità Limitata Aspetti Generali</vt:lpstr>
      <vt:lpstr>Attività Svolta in Forma di Società a Responsabilità Limitata Aspetti Fiscali</vt:lpstr>
      <vt:lpstr>Imponibilità in capo ai soci degli utili distribuiti</vt:lpstr>
      <vt:lpstr>Esempio di tassazione in capo a S.r.l. con n. 2 soci al 50% in ipotesi di pagamento di compensi e  ed in ipotesi senza pagamento di compenso</vt:lpstr>
      <vt:lpstr>Esempio di tassazione in capo ai singoli soci in ipotesi di pagamento di compensi e dividendi,  in ipotesi di pagamento di soli dividendi ed in ipotesi di pagamento di soli compensi</vt:lpstr>
      <vt:lpstr>Il Regime Contabile Forfettario</vt:lpstr>
      <vt:lpstr>Il Regime Contabile Forfettario</vt:lpstr>
      <vt:lpstr>Diapositiva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Temporary Manager Professionista</dc:title>
  <dc:creator>stefano Battiston</dc:creator>
  <cp:lastModifiedBy>Follin</cp:lastModifiedBy>
  <cp:revision>149</cp:revision>
  <cp:lastPrinted>2016-02-15T14:26:10Z</cp:lastPrinted>
  <dcterms:created xsi:type="dcterms:W3CDTF">2016-01-11T17:27:35Z</dcterms:created>
  <dcterms:modified xsi:type="dcterms:W3CDTF">2016-02-15T16:14:19Z</dcterms:modified>
</cp:coreProperties>
</file>